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147469540" r:id="rId2"/>
    <p:sldId id="575" r:id="rId3"/>
    <p:sldId id="2147469583" r:id="rId4"/>
    <p:sldId id="490" r:id="rId5"/>
    <p:sldId id="2147469584" r:id="rId6"/>
    <p:sldId id="2147469557" r:id="rId7"/>
    <p:sldId id="2147469590" r:id="rId8"/>
    <p:sldId id="2147469591" r:id="rId9"/>
    <p:sldId id="2147469586" r:id="rId10"/>
    <p:sldId id="2147469587" r:id="rId11"/>
    <p:sldId id="2147469588" r:id="rId12"/>
    <p:sldId id="2147469558" r:id="rId13"/>
    <p:sldId id="2147469559" r:id="rId14"/>
    <p:sldId id="2147469560" r:id="rId15"/>
    <p:sldId id="478" r:id="rId16"/>
    <p:sldId id="2147469562" r:id="rId17"/>
    <p:sldId id="2147469563" r:id="rId18"/>
    <p:sldId id="2147469564" r:id="rId19"/>
    <p:sldId id="2147469565" r:id="rId20"/>
    <p:sldId id="2147469566" r:id="rId21"/>
    <p:sldId id="2147469555" r:id="rId22"/>
    <p:sldId id="2147469572" r:id="rId23"/>
    <p:sldId id="2147469561" r:id="rId24"/>
    <p:sldId id="2147469573" r:id="rId25"/>
    <p:sldId id="2147469567" r:id="rId26"/>
    <p:sldId id="449" r:id="rId27"/>
    <p:sldId id="452" r:id="rId28"/>
    <p:sldId id="257" r:id="rId29"/>
    <p:sldId id="445" r:id="rId30"/>
    <p:sldId id="422" r:id="rId31"/>
    <p:sldId id="424" r:id="rId32"/>
    <p:sldId id="425" r:id="rId33"/>
    <p:sldId id="417" r:id="rId34"/>
    <p:sldId id="421" r:id="rId35"/>
    <p:sldId id="423" r:id="rId36"/>
    <p:sldId id="2147469570" r:id="rId37"/>
    <p:sldId id="419" r:id="rId38"/>
    <p:sldId id="418" r:id="rId39"/>
    <p:sldId id="426" r:id="rId40"/>
    <p:sldId id="427" r:id="rId41"/>
    <p:sldId id="443" r:id="rId42"/>
    <p:sldId id="420" r:id="rId43"/>
    <p:sldId id="428" r:id="rId44"/>
    <p:sldId id="435" r:id="rId45"/>
    <p:sldId id="430" r:id="rId46"/>
    <p:sldId id="429" r:id="rId47"/>
    <p:sldId id="431" r:id="rId48"/>
    <p:sldId id="436" r:id="rId49"/>
    <p:sldId id="437" r:id="rId50"/>
    <p:sldId id="438" r:id="rId51"/>
    <p:sldId id="439" r:id="rId52"/>
    <p:sldId id="440" r:id="rId53"/>
    <p:sldId id="433" r:id="rId54"/>
    <p:sldId id="450" r:id="rId55"/>
    <p:sldId id="434" r:id="rId56"/>
    <p:sldId id="444" r:id="rId57"/>
    <p:sldId id="447" r:id="rId58"/>
    <p:sldId id="448" r:id="rId59"/>
    <p:sldId id="446" r:id="rId60"/>
    <p:sldId id="2147469589" r:id="rId61"/>
    <p:sldId id="402" r:id="rId62"/>
    <p:sldId id="2147469585" r:id="rId63"/>
    <p:sldId id="327" r:id="rId64"/>
    <p:sldId id="458" r:id="rId65"/>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7" d="100"/>
          <a:sy n="107" d="100"/>
        </p:scale>
        <p:origin x="138" y="19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A76DA-D52F-4ED8-98E0-101E873475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F23FC18D-9F21-4BB8-93EB-417A8797D9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78D75830-55E0-444C-A009-FED47C9F35FA}"/>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5" name="Footer Placeholder 4">
            <a:extLst>
              <a:ext uri="{FF2B5EF4-FFF2-40B4-BE49-F238E27FC236}">
                <a16:creationId xmlns:a16="http://schemas.microsoft.com/office/drawing/2014/main" id="{8B543AA6-3DE3-471E-A1E8-AA5FCD02C795}"/>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17EC94BE-35BE-4E9E-B4A7-D5BB53735F86}"/>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1659353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0D934-BD3E-41EC-ACD1-FDC596ACE2CD}"/>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D606088D-ACE5-4F3D-9327-47D03D910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24A88E68-C45E-4707-8936-900338B33A09}"/>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5" name="Footer Placeholder 4">
            <a:extLst>
              <a:ext uri="{FF2B5EF4-FFF2-40B4-BE49-F238E27FC236}">
                <a16:creationId xmlns:a16="http://schemas.microsoft.com/office/drawing/2014/main" id="{AD8B8DC0-3C9C-43FC-9209-3E0A7696EB38}"/>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A19FD879-AAC5-452D-9933-F8262FC6C922}"/>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1388278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42F5EE-47CF-4919-AE54-3D2899F491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18C63295-BA67-4EA6-842B-24F34E3858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A0349DB5-9DAC-4E92-B87F-292EBC700D1D}"/>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5" name="Footer Placeholder 4">
            <a:extLst>
              <a:ext uri="{FF2B5EF4-FFF2-40B4-BE49-F238E27FC236}">
                <a16:creationId xmlns:a16="http://schemas.microsoft.com/office/drawing/2014/main" id="{B1E1CDF0-A0B7-4FAB-B183-36052DF18B4A}"/>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2466612B-F86D-4F84-9E3A-FC1CCC3E1593}"/>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4010639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780CA-AC7B-4F9B-8C75-6FB42AF07808}"/>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C43F2C3F-E5A5-4773-B4AE-46C1294829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1DCB664A-4D6A-4FA7-891B-BE2C1ABA48E0}"/>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5" name="Footer Placeholder 4">
            <a:extLst>
              <a:ext uri="{FF2B5EF4-FFF2-40B4-BE49-F238E27FC236}">
                <a16:creationId xmlns:a16="http://schemas.microsoft.com/office/drawing/2014/main" id="{6AAD6F61-2B7E-4EBE-A362-6406E0186C04}"/>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EB1720A5-1C4B-4AD2-80AD-C87E69031D56}"/>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2788505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8C9F-4F78-41F1-8F92-3E890C3E1B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F5081D80-E2E2-435B-947F-588685C6AC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712901-27C9-4EC7-A74F-65945D395256}"/>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5" name="Footer Placeholder 4">
            <a:extLst>
              <a:ext uri="{FF2B5EF4-FFF2-40B4-BE49-F238E27FC236}">
                <a16:creationId xmlns:a16="http://schemas.microsoft.com/office/drawing/2014/main" id="{BC5BE52E-8E98-4677-BF63-37D10EBEF896}"/>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8933BFFC-6472-4F9D-9346-FB878C3FA93E}"/>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54802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8786-4C47-4815-8C13-AE70FBC6F2A0}"/>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B76FE14D-4D6D-4D2F-99DF-881BDFCE8A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69920650-1AF1-4B2B-87B9-84749800F5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5AC804DE-9320-412F-BE51-A3227234139A}"/>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6" name="Footer Placeholder 5">
            <a:extLst>
              <a:ext uri="{FF2B5EF4-FFF2-40B4-BE49-F238E27FC236}">
                <a16:creationId xmlns:a16="http://schemas.microsoft.com/office/drawing/2014/main" id="{F2056D35-AD7F-472C-8FE1-2009470E5F4E}"/>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D7182E29-F7B0-493B-821F-03A5BEB3D091}"/>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364797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A644B-FA46-4D96-B70E-DA6157BC7866}"/>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604A9F3C-6CCE-4EF8-8F44-3B62E1F61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6AB8B7-ECBE-46FB-B3F3-CF4B0571EB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5AD6DDA8-AD27-411E-A597-FB5D97D50A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FE862-97AA-4722-B0FD-C4895B0B78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A0689E28-6C81-45E2-BE69-D10254A8AAC4}"/>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8" name="Footer Placeholder 7">
            <a:extLst>
              <a:ext uri="{FF2B5EF4-FFF2-40B4-BE49-F238E27FC236}">
                <a16:creationId xmlns:a16="http://schemas.microsoft.com/office/drawing/2014/main" id="{DAF6A95D-CE03-4E7D-BCD6-A8010DF49B26}"/>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E841339F-E377-4254-853E-94CBB114F70C}"/>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164761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AE22-894C-4CBA-89CD-72987200E92C}"/>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6587884E-67D2-4AF0-A8B6-9C98EE3624DD}"/>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4" name="Footer Placeholder 3">
            <a:extLst>
              <a:ext uri="{FF2B5EF4-FFF2-40B4-BE49-F238E27FC236}">
                <a16:creationId xmlns:a16="http://schemas.microsoft.com/office/drawing/2014/main" id="{463EE35A-64AE-46F2-ADEF-CF872A4A1A80}"/>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FBF01F98-696D-4576-B3ED-7556AFFB53AC}"/>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3089053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07BA0-9620-4F52-9A5C-085086A97FBC}"/>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3" name="Footer Placeholder 2">
            <a:extLst>
              <a:ext uri="{FF2B5EF4-FFF2-40B4-BE49-F238E27FC236}">
                <a16:creationId xmlns:a16="http://schemas.microsoft.com/office/drawing/2014/main" id="{A8B4BBC0-6309-437F-AF24-DEE8FB60B28D}"/>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78C2004C-3E5D-4902-9BEA-7FBCB147ACF3}"/>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1389267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6AA2-A8A5-4BA5-B04C-866329AD2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8666F0B8-D815-4051-A4A3-F70DEEF6E7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8C21DD50-603B-40FE-ABB9-A222EBBA38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059B16-2744-454E-A46A-E01B41F605D3}"/>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6" name="Footer Placeholder 5">
            <a:extLst>
              <a:ext uri="{FF2B5EF4-FFF2-40B4-BE49-F238E27FC236}">
                <a16:creationId xmlns:a16="http://schemas.microsoft.com/office/drawing/2014/main" id="{35C19F1F-1126-403C-8567-1AD10AF43EBA}"/>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C1A71F42-5F44-4410-A50E-D8FE21D9BA62}"/>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177829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F455-5D4E-4144-96A5-231D84633F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88227111-F506-47A0-B987-CC1EE317E7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E1CDCE0B-2998-4B9C-B5CC-05EC082F1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F838B2-E1B0-4B83-92D1-017B14D815AF}"/>
              </a:ext>
            </a:extLst>
          </p:cNvPr>
          <p:cNvSpPr>
            <a:spLocks noGrp="1"/>
          </p:cNvSpPr>
          <p:nvPr>
            <p:ph type="dt" sz="half" idx="10"/>
          </p:nvPr>
        </p:nvSpPr>
        <p:spPr/>
        <p:txBody>
          <a:bodyPr/>
          <a:lstStyle/>
          <a:p>
            <a:fld id="{D95E0AF0-6AD2-4A76-A803-E78AB1F9DA87}" type="datetimeFigureOut">
              <a:rPr lang="es-DO" smtClean="0"/>
              <a:t>4/4/2025</a:t>
            </a:fld>
            <a:endParaRPr lang="es-DO"/>
          </a:p>
        </p:txBody>
      </p:sp>
      <p:sp>
        <p:nvSpPr>
          <p:cNvPr id="6" name="Footer Placeholder 5">
            <a:extLst>
              <a:ext uri="{FF2B5EF4-FFF2-40B4-BE49-F238E27FC236}">
                <a16:creationId xmlns:a16="http://schemas.microsoft.com/office/drawing/2014/main" id="{7DF36ED9-D5C3-4D39-B5ED-19D0FABD9FF6}"/>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E407FB11-449F-4ABE-9E12-7C9F01CD916A}"/>
              </a:ext>
            </a:extLst>
          </p:cNvPr>
          <p:cNvSpPr>
            <a:spLocks noGrp="1"/>
          </p:cNvSpPr>
          <p:nvPr>
            <p:ph type="sldNum" sz="quarter" idx="12"/>
          </p:nvPr>
        </p:nvSpPr>
        <p:spPr/>
        <p:txBody>
          <a:bodyPr/>
          <a:lstStyle/>
          <a:p>
            <a:fld id="{1214E711-3968-48A7-831D-A342F12B3FDC}" type="slidenum">
              <a:rPr lang="es-DO" smtClean="0"/>
              <a:t>‹Nº›</a:t>
            </a:fld>
            <a:endParaRPr lang="es-DO"/>
          </a:p>
        </p:txBody>
      </p:sp>
    </p:spTree>
    <p:extLst>
      <p:ext uri="{BB962C8B-B14F-4D97-AF65-F5344CB8AC3E}">
        <p14:creationId xmlns:p14="http://schemas.microsoft.com/office/powerpoint/2010/main" val="154569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BAB4C6-76F3-49E7-9BB5-DCEA741645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8F348BB9-80E7-4ED6-B6F9-152FD7505B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51F69373-DB7B-4EAF-A4E8-5526F8D47C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E0AF0-6AD2-4A76-A803-E78AB1F9DA87}" type="datetimeFigureOut">
              <a:rPr lang="es-DO" smtClean="0"/>
              <a:t>4/4/2025</a:t>
            </a:fld>
            <a:endParaRPr lang="es-DO"/>
          </a:p>
        </p:txBody>
      </p:sp>
      <p:sp>
        <p:nvSpPr>
          <p:cNvPr id="5" name="Footer Placeholder 4">
            <a:extLst>
              <a:ext uri="{FF2B5EF4-FFF2-40B4-BE49-F238E27FC236}">
                <a16:creationId xmlns:a16="http://schemas.microsoft.com/office/drawing/2014/main" id="{D7D96BF7-667C-42C2-AEFB-C7E5A6BFC5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9BFD7B41-772F-48C8-8092-1CBB20DE2A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4E711-3968-48A7-831D-A342F12B3FDC}" type="slidenum">
              <a:rPr lang="es-DO" smtClean="0"/>
              <a:t>‹Nº›</a:t>
            </a:fld>
            <a:endParaRPr lang="es-DO"/>
          </a:p>
        </p:txBody>
      </p:sp>
    </p:spTree>
    <p:extLst>
      <p:ext uri="{BB962C8B-B14F-4D97-AF65-F5344CB8AC3E}">
        <p14:creationId xmlns:p14="http://schemas.microsoft.com/office/powerpoint/2010/main" val="3652174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youtube.com/c/JuancitoPe%C3%B1aV" TargetMode="External"/><Relationship Id="rId13" Type="http://schemas.openxmlformats.org/officeDocument/2006/relationships/image" Target="../media/image7.png"/><Relationship Id="rId18" Type="http://schemas.openxmlformats.org/officeDocument/2006/relationships/hyperlink" Target="https://juancitopena.github.io/PORTAFOLIO_WEB_JPV/index.html" TargetMode="External"/><Relationship Id="rId26"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hyperlink" Target="https://chat.whatsapp.com/HuYej7msB8dJP6QHSxpZoa" TargetMode="External"/><Relationship Id="rId17" Type="http://schemas.openxmlformats.org/officeDocument/2006/relationships/image" Target="../media/image9.pn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hyperlink" Target="https://twitter.com/JuancitoPenaV" TargetMode="External"/><Relationship Id="rId20" Type="http://schemas.openxmlformats.org/officeDocument/2006/relationships/hyperlink" Target="https://www.instagram.com/juancito.pena.v/" TargetMode="External"/><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advisertecnology.com/" TargetMode="External"/><Relationship Id="rId11" Type="http://schemas.openxmlformats.org/officeDocument/2006/relationships/image" Target="../media/image6.png"/><Relationship Id="rId24" Type="http://schemas.openxmlformats.org/officeDocument/2006/relationships/image" Target="../media/image14.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3.png"/><Relationship Id="rId28" Type="http://schemas.openxmlformats.org/officeDocument/2006/relationships/image" Target="../media/image18.png"/><Relationship Id="rId10" Type="http://schemas.openxmlformats.org/officeDocument/2006/relationships/hyperlink" Target="https://www.facebook.com/juancito.p.v" TargetMode="External"/><Relationship Id="rId19" Type="http://schemas.openxmlformats.org/officeDocument/2006/relationships/image" Target="../media/image10.png"/><Relationship Id="rId4" Type="http://schemas.openxmlformats.org/officeDocument/2006/relationships/hyperlink" Target="https://www.linkedin.com/in/juancitope%C3%B1a/" TargetMode="External"/><Relationship Id="rId9" Type="http://schemas.openxmlformats.org/officeDocument/2006/relationships/image" Target="../media/image5.png"/><Relationship Id="rId14" Type="http://schemas.openxmlformats.org/officeDocument/2006/relationships/hyperlink" Target="https://github.com/JUANCITOPENA" TargetMode="External"/><Relationship Id="rId22" Type="http://schemas.openxmlformats.org/officeDocument/2006/relationships/image" Target="../media/image12.png"/><Relationship Id="rId27" Type="http://schemas.openxmlformats.org/officeDocument/2006/relationships/image" Target="../media/image17.png"/><Relationship Id="rId30"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otnet.microsoft.com/es-es/learn/maui/first-app-tutorial/instal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vysor.io/download/" TargetMode="External"/><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mp"/><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3.gif"/><Relationship Id="rId3" Type="http://schemas.openxmlformats.org/officeDocument/2006/relationships/image" Target="../media/image22.png"/><Relationship Id="rId21" Type="http://schemas.openxmlformats.org/officeDocument/2006/relationships/image" Target="../media/image36.png"/><Relationship Id="rId7" Type="http://schemas.openxmlformats.org/officeDocument/2006/relationships/image" Target="../media/image25.png"/><Relationship Id="rId12" Type="http://schemas.microsoft.com/office/2007/relationships/hdphoto" Target="../media/hdphoto2.wdp"/><Relationship Id="rId17" Type="http://schemas.openxmlformats.org/officeDocument/2006/relationships/image" Target="../media/image32.png"/><Relationship Id="rId2" Type="http://schemas.openxmlformats.org/officeDocument/2006/relationships/image" Target="../media/image21.png"/><Relationship Id="rId16" Type="http://schemas.openxmlformats.org/officeDocument/2006/relationships/hyperlink" Target="https://www.youtube.com/@JuancitoPenaV" TargetMode="External"/><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microsoft.com/office/2007/relationships/hdphoto" Target="../media/hdphoto3.wdp"/><Relationship Id="rId23" Type="http://schemas.openxmlformats.org/officeDocument/2006/relationships/image" Target="../media/image38.png"/><Relationship Id="rId10" Type="http://schemas.openxmlformats.org/officeDocument/2006/relationships/image" Target="../media/image28.png"/><Relationship Id="rId19"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1.png"/><Relationship Id="rId22"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s-es/previous-versions/xamarin/" TargetMode="External"/><Relationship Id="rId2" Type="http://schemas.openxmlformats.org/officeDocument/2006/relationships/hyperlink" Target="https://learn.microsoft.com/es-es/dotnet/maui/get-started/first-app?view=net-maui-9.0&amp;tabs=vswin&amp;pivots=devices-android"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tmp"/><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tmp"/><Relationship Id="rId1" Type="http://schemas.openxmlformats.org/officeDocument/2006/relationships/slideLayout" Target="../slideLayouts/slideLayout7.xml"/><Relationship Id="rId4" Type="http://schemas.openxmlformats.org/officeDocument/2006/relationships/image" Target="../media/image84.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7.xml"/><Relationship Id="rId5" Type="http://schemas.openxmlformats.org/officeDocument/2006/relationships/image" Target="../media/image111.gif"/><Relationship Id="rId4" Type="http://schemas.openxmlformats.org/officeDocument/2006/relationships/image" Target="../media/image110.gif"/></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7545CD-4279-4322-AB28-8EE80345CE5C}"/>
              </a:ext>
            </a:extLst>
          </p:cNvPr>
          <p:cNvGrpSpPr/>
          <p:nvPr/>
        </p:nvGrpSpPr>
        <p:grpSpPr>
          <a:xfrm>
            <a:off x="-8740" y="-27894"/>
            <a:ext cx="12200739" cy="6885893"/>
            <a:chOff x="-8740" y="-36947"/>
            <a:chExt cx="12200739" cy="6885893"/>
          </a:xfrm>
        </p:grpSpPr>
        <p:pic>
          <p:nvPicPr>
            <p:cNvPr id="7" name="Picture 2" descr="imagen de fondo para pagina web">
              <a:extLst>
                <a:ext uri="{FF2B5EF4-FFF2-40B4-BE49-F238E27FC236}">
                  <a16:creationId xmlns:a16="http://schemas.microsoft.com/office/drawing/2014/main" id="{11801B05-1B14-35B2-531D-3FACE1D9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 y="-36947"/>
              <a:ext cx="12200739" cy="688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547B8691-3C40-97F8-5417-2A63659E055B}"/>
                </a:ext>
              </a:extLst>
            </p:cNvPr>
            <p:cNvSpPr txBox="1"/>
            <p:nvPr/>
          </p:nvSpPr>
          <p:spPr>
            <a:xfrm>
              <a:off x="329535" y="3272963"/>
              <a:ext cx="11532927" cy="830997"/>
            </a:xfrm>
            <a:prstGeom prst="rect">
              <a:avLst/>
            </a:prstGeom>
            <a:noFill/>
          </p:spPr>
          <p:txBody>
            <a:bodyPr wrap="square" rtlCol="0">
              <a:spAutoFit/>
            </a:bodyPr>
            <a:lstStyle/>
            <a:p>
              <a:pPr algn="ctr"/>
              <a:r>
                <a:rPr lang="es-ES" sz="4800" b="1" dirty="0">
                  <a:solidFill>
                    <a:schemeClr val="accent5">
                      <a:lumMod val="20000"/>
                      <a:lumOff val="80000"/>
                    </a:schemeClr>
                  </a:solidFill>
                  <a:effectLst>
                    <a:outerShdw blurRad="38100" dist="38100" dir="2700000" algn="tl">
                      <a:srgbClr val="000000">
                        <a:alpha val="43137"/>
                      </a:srgbClr>
                    </a:outerShdw>
                  </a:effectLst>
                </a:rPr>
                <a:t>Introducción a la Programación Móvil</a:t>
              </a:r>
              <a:endParaRPr lang="es-DO" sz="4800" b="1" dirty="0">
                <a:solidFill>
                  <a:schemeClr val="accent5">
                    <a:lumMod val="20000"/>
                    <a:lumOff val="80000"/>
                  </a:schemeClr>
                </a:solidFill>
                <a:effectLst>
                  <a:outerShdw blurRad="38100" dist="38100" dir="2700000" algn="tl">
                    <a:srgbClr val="000000">
                      <a:alpha val="43137"/>
                    </a:srgbClr>
                  </a:outerShdw>
                </a:effectLst>
              </a:endParaRPr>
            </a:p>
          </p:txBody>
        </p:sp>
        <p:pic>
          <p:nvPicPr>
            <p:cNvPr id="4" name="Picture 5" descr="A person in a suit&#10;&#10;Description automatically generated with medium confidence">
              <a:extLst>
                <a:ext uri="{FF2B5EF4-FFF2-40B4-BE49-F238E27FC236}">
                  <a16:creationId xmlns:a16="http://schemas.microsoft.com/office/drawing/2014/main" id="{0401AA48-32FE-C9BC-EA76-E928034BD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417" y="1472785"/>
              <a:ext cx="1660698" cy="1655341"/>
            </a:xfrm>
            <a:prstGeom prst="flowChartConnector">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7620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effectLst>
              <a:glow rad="63500">
                <a:schemeClr val="accent4">
                  <a:satMod val="175000"/>
                  <a:alpha val="40000"/>
                </a:schemeClr>
              </a:glow>
            </a:effectLst>
          </p:spPr>
        </p:pic>
        <p:sp>
          <p:nvSpPr>
            <p:cNvPr id="9" name="TextBox 6">
              <a:extLst>
                <a:ext uri="{FF2B5EF4-FFF2-40B4-BE49-F238E27FC236}">
                  <a16:creationId xmlns:a16="http://schemas.microsoft.com/office/drawing/2014/main" id="{FD02D67C-5597-D2DF-A90D-02B92A019D69}"/>
                </a:ext>
              </a:extLst>
            </p:cNvPr>
            <p:cNvSpPr txBox="1"/>
            <p:nvPr/>
          </p:nvSpPr>
          <p:spPr>
            <a:xfrm>
              <a:off x="138544" y="193481"/>
              <a:ext cx="11896437" cy="1015663"/>
            </a:xfrm>
            <a:prstGeom prst="rect">
              <a:avLst/>
            </a:prstGeom>
            <a:noFill/>
          </p:spPr>
          <p:txBody>
            <a:bodyPr wrap="square" rtlCol="0">
              <a:spAutoFit/>
            </a:bodyPr>
            <a:lstStyle/>
            <a:p>
              <a:pPr algn="ctr"/>
              <a:r>
                <a:rPr lang="en-US" sz="6000" b="1" dirty="0">
                  <a:solidFill>
                    <a:schemeClr val="bg1"/>
                  </a:solidFill>
                  <a:effectLst>
                    <a:outerShdw blurRad="38100" dist="38100" dir="2700000" algn="tl">
                      <a:srgbClr val="000000">
                        <a:alpha val="43137"/>
                      </a:srgbClr>
                    </a:outerShdw>
                  </a:effectLst>
                </a:rPr>
                <a:t>Programación Dispositivos M</a:t>
              </a:r>
              <a:r>
                <a:rPr lang="es-ES" sz="6000" b="1" dirty="0">
                  <a:solidFill>
                    <a:schemeClr val="accent5">
                      <a:lumMod val="20000"/>
                      <a:lumOff val="80000"/>
                    </a:schemeClr>
                  </a:solidFill>
                  <a:effectLst>
                    <a:outerShdw blurRad="38100" dist="38100" dir="2700000" algn="tl">
                      <a:srgbClr val="000000">
                        <a:alpha val="43137"/>
                      </a:srgbClr>
                    </a:outerShdw>
                  </a:effectLst>
                </a:rPr>
                <a:t>ó</a:t>
              </a:r>
              <a:r>
                <a:rPr lang="en-US" sz="6000" b="1" dirty="0">
                  <a:solidFill>
                    <a:schemeClr val="bg1"/>
                  </a:solidFill>
                  <a:effectLst>
                    <a:outerShdw blurRad="38100" dist="38100" dir="2700000" algn="tl">
                      <a:srgbClr val="000000">
                        <a:alpha val="43137"/>
                      </a:srgbClr>
                    </a:outerShdw>
                  </a:effectLst>
                </a:rPr>
                <a:t>viles</a:t>
              </a:r>
              <a:endParaRPr lang="es-DO" sz="6000" b="1" dirty="0">
                <a:solidFill>
                  <a:schemeClr val="bg1"/>
                </a:solidFill>
                <a:effectLst>
                  <a:outerShdw blurRad="38100" dist="38100" dir="2700000" algn="tl">
                    <a:srgbClr val="000000">
                      <a:alpha val="43137"/>
                    </a:srgbClr>
                  </a:outerShdw>
                </a:effectLst>
              </a:endParaRPr>
            </a:p>
          </p:txBody>
        </p:sp>
        <p:pic>
          <p:nvPicPr>
            <p:cNvPr id="10" name="Picture 8" descr="linkedin, social network Icon">
              <a:hlinkClick r:id="rId4"/>
              <a:extLst>
                <a:ext uri="{FF2B5EF4-FFF2-40B4-BE49-F238E27FC236}">
                  <a16:creationId xmlns:a16="http://schemas.microsoft.com/office/drawing/2014/main" id="{67C6B7CA-E947-14C9-F597-B8A171B72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307" y="6035304"/>
              <a:ext cx="589734" cy="61785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24" descr="http://jpvtutoriales.com/wp-content/uploads/2018/12/logo.png">
              <a:hlinkClick r:id="rId6"/>
              <a:extLst>
                <a:ext uri="{FF2B5EF4-FFF2-40B4-BE49-F238E27FC236}">
                  <a16:creationId xmlns:a16="http://schemas.microsoft.com/office/drawing/2014/main" id="{3139CAF3-C3E7-54CB-4778-71EDEB8872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5716" y="6043757"/>
              <a:ext cx="679366" cy="64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4" descr="Resultado de imagen para ICON YOUTUBE\">
              <a:hlinkClick r:id="rId8"/>
              <a:extLst>
                <a:ext uri="{FF2B5EF4-FFF2-40B4-BE49-F238E27FC236}">
                  <a16:creationId xmlns:a16="http://schemas.microsoft.com/office/drawing/2014/main" id="{1C48A150-C491-5AA9-B928-10224D15B9DA}"/>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183657" y="6029675"/>
              <a:ext cx="692445" cy="6661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acebook Icon">
              <a:hlinkClick r:id="rId10"/>
              <a:extLst>
                <a:ext uri="{FF2B5EF4-FFF2-40B4-BE49-F238E27FC236}">
                  <a16:creationId xmlns:a16="http://schemas.microsoft.com/office/drawing/2014/main" id="{C9D02288-573C-C848-91B7-288E3E7AF4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8417" y="6038487"/>
              <a:ext cx="692445" cy="691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atsapp Icon">
              <a:hlinkClick r:id="rId12"/>
              <a:extLst>
                <a:ext uri="{FF2B5EF4-FFF2-40B4-BE49-F238E27FC236}">
                  <a16:creationId xmlns:a16="http://schemas.microsoft.com/office/drawing/2014/main" id="{6805413E-18D6-B4A5-8771-0160DEAA30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4428" y="6012541"/>
              <a:ext cx="669641" cy="6633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itHub Basic Usage - Cybersecurity Memo">
              <a:hlinkClick r:id="rId14"/>
              <a:extLst>
                <a:ext uri="{FF2B5EF4-FFF2-40B4-BE49-F238E27FC236}">
                  <a16:creationId xmlns:a16="http://schemas.microsoft.com/office/drawing/2014/main" id="{CC42D4EF-CF66-B11C-5F5C-06D593524640}"/>
                </a:ext>
              </a:extLst>
            </p:cNvPr>
            <p:cNvPicPr>
              <a:picLocks noChangeAspect="1" noChangeArrowheads="1"/>
            </p:cNvPicPr>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80052" y="5991601"/>
              <a:ext cx="692444" cy="6924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cono sociales, medios de comunicación, twitter, círculo">
              <a:hlinkClick r:id="rId16"/>
              <a:extLst>
                <a:ext uri="{FF2B5EF4-FFF2-40B4-BE49-F238E27FC236}">
                  <a16:creationId xmlns:a16="http://schemas.microsoft.com/office/drawing/2014/main" id="{8863A367-E76C-D913-C822-FBCD1F73E8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80561" y="6043799"/>
              <a:ext cx="654496" cy="654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o Bolsa, empresas, maletín">
              <a:hlinkClick r:id="rId18"/>
              <a:extLst>
                <a:ext uri="{FF2B5EF4-FFF2-40B4-BE49-F238E27FC236}">
                  <a16:creationId xmlns:a16="http://schemas.microsoft.com/office/drawing/2014/main" id="{A24E0EA4-DA5E-750D-CB63-A641E9BEA31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21564" y="5930971"/>
              <a:ext cx="771768" cy="771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ono instagram, nuevo logo">
              <a:hlinkClick r:id="rId20"/>
              <a:extLst>
                <a:ext uri="{FF2B5EF4-FFF2-40B4-BE49-F238E27FC236}">
                  <a16:creationId xmlns:a16="http://schemas.microsoft.com/office/drawing/2014/main" id="{D8873460-E81E-F788-58AB-C06413F3D08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84921" y="6093403"/>
              <a:ext cx="576336" cy="576336"/>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25B53528-25CF-4F21-0CF6-29137AA1EF9A}"/>
                </a:ext>
              </a:extLst>
            </p:cNvPr>
            <p:cNvSpPr txBox="1"/>
            <p:nvPr/>
          </p:nvSpPr>
          <p:spPr>
            <a:xfrm>
              <a:off x="358843" y="1707127"/>
              <a:ext cx="4126662" cy="1200329"/>
            </a:xfrm>
            <a:prstGeom prst="rect">
              <a:avLst/>
            </a:prstGeom>
            <a:noFill/>
          </p:spPr>
          <p:txBody>
            <a:bodyPr wrap="square">
              <a:spAutoFit/>
            </a:bodyPr>
            <a:lstStyle/>
            <a:p>
              <a:pPr algn="ctr"/>
              <a:r>
                <a:rPr lang="es-ES" sz="2400" b="0" i="0" dirty="0">
                  <a:solidFill>
                    <a:srgbClr val="FFFFFF"/>
                  </a:solidFill>
                  <a:effectLst/>
                  <a:latin typeface="Inter"/>
                </a:rPr>
                <a:t>El éxito 🏆 es la suma de pequeños esfuerzos 💪 repetidos día tras día 📅.</a:t>
              </a:r>
              <a:endParaRPr lang="es-DO" sz="2400" b="1" dirty="0">
                <a:effectLst>
                  <a:outerShdw blurRad="38100" dist="38100" dir="2700000" algn="tl">
                    <a:srgbClr val="000000">
                      <a:alpha val="43137"/>
                    </a:srgbClr>
                  </a:outerShdw>
                </a:effectLst>
              </a:endParaRPr>
            </a:p>
          </p:txBody>
        </p:sp>
      </p:grpSp>
      <p:pic>
        <p:nvPicPr>
          <p:cNvPr id="19" name="Picture 2" descr="Xamarin - Wikipedia, la enciclopedia libre">
            <a:extLst>
              <a:ext uri="{FF2B5EF4-FFF2-40B4-BE49-F238E27FC236}">
                <a16:creationId xmlns:a16="http://schemas.microsoft.com/office/drawing/2014/main" id="{D0378146-D8D6-9051-D353-C6AF722B26B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344176" y="4021852"/>
            <a:ext cx="2223790" cy="932139"/>
          </a:xfrm>
          <a:prstGeom prst="rect">
            <a:avLst/>
          </a:prstGeom>
          <a:noFill/>
          <a:extLst>
            <a:ext uri="{909E8E84-426E-40DD-AFC4-6F175D3DCCD1}">
              <a14:hiddenFill xmlns:a14="http://schemas.microsoft.com/office/drawing/2010/main">
                <a:solidFill>
                  <a:srgbClr val="FFFFFF"/>
                </a:solidFill>
              </a14:hiddenFill>
            </a:ext>
          </a:extLst>
        </p:spPr>
      </p:pic>
      <p:sp>
        <p:nvSpPr>
          <p:cNvPr id="20" name="AutoShape 4" descr="Xaml Icon - Download in Colored Outline Style">
            <a:extLst>
              <a:ext uri="{FF2B5EF4-FFF2-40B4-BE49-F238E27FC236}">
                <a16:creationId xmlns:a16="http://schemas.microsoft.com/office/drawing/2014/main" id="{0476DB48-2D52-BEAF-24B0-0A4BED185C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6" descr="Xaml Icon - Download in Colored Outline Style">
            <a:extLst>
              <a:ext uri="{FF2B5EF4-FFF2-40B4-BE49-F238E27FC236}">
                <a16:creationId xmlns:a16="http://schemas.microsoft.com/office/drawing/2014/main" id="{024525D6-C508-12D3-706A-D5E5F4D7B4D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Imagen 22">
            <a:extLst>
              <a:ext uri="{FF2B5EF4-FFF2-40B4-BE49-F238E27FC236}">
                <a16:creationId xmlns:a16="http://schemas.microsoft.com/office/drawing/2014/main" id="{06DA2493-3AEA-704F-B7D0-C53653FCE6DA}"/>
              </a:ext>
            </a:extLst>
          </p:cNvPr>
          <p:cNvPicPr>
            <a:picLocks noChangeAspect="1"/>
          </p:cNvPicPr>
          <p:nvPr/>
        </p:nvPicPr>
        <p:blipFill>
          <a:blip r:embed="rId23"/>
          <a:stretch>
            <a:fillRect/>
          </a:stretch>
        </p:blipFill>
        <p:spPr>
          <a:xfrm>
            <a:off x="4891165" y="4674949"/>
            <a:ext cx="1164105" cy="1164105"/>
          </a:xfrm>
          <a:prstGeom prst="rect">
            <a:avLst/>
          </a:prstGeom>
        </p:spPr>
      </p:pic>
      <p:pic>
        <p:nvPicPr>
          <p:cNvPr id="25" name="Imagen 24">
            <a:extLst>
              <a:ext uri="{FF2B5EF4-FFF2-40B4-BE49-F238E27FC236}">
                <a16:creationId xmlns:a16="http://schemas.microsoft.com/office/drawing/2014/main" id="{51E5BBCB-812A-5F37-4089-8C2B4E96E220}"/>
              </a:ext>
            </a:extLst>
          </p:cNvPr>
          <p:cNvPicPr>
            <a:picLocks noChangeAspect="1"/>
          </p:cNvPicPr>
          <p:nvPr/>
        </p:nvPicPr>
        <p:blipFill>
          <a:blip r:embed="rId24"/>
          <a:stretch>
            <a:fillRect/>
          </a:stretch>
        </p:blipFill>
        <p:spPr>
          <a:xfrm>
            <a:off x="6708817" y="4508537"/>
            <a:ext cx="904880" cy="1016719"/>
          </a:xfrm>
          <a:prstGeom prst="rect">
            <a:avLst/>
          </a:prstGeom>
        </p:spPr>
      </p:pic>
      <p:pic>
        <p:nvPicPr>
          <p:cNvPr id="17" name="Imagen 16" descr="Mano sosteniendo un aparato electrónico&#10;&#10;Descripción generada automáticamente con confianza media">
            <a:extLst>
              <a:ext uri="{FF2B5EF4-FFF2-40B4-BE49-F238E27FC236}">
                <a16:creationId xmlns:a16="http://schemas.microsoft.com/office/drawing/2014/main" id="{6857C7B8-C08C-40C8-AC33-586BA257331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322" y="4338094"/>
            <a:ext cx="1880652" cy="1187162"/>
          </a:xfrm>
          <a:prstGeom prst="rect">
            <a:avLst/>
          </a:prstGeom>
        </p:spPr>
      </p:pic>
      <p:pic>
        <p:nvPicPr>
          <p:cNvPr id="26" name="Imagen 25" descr="Imagen de la pantalla de un celular con la puerta abierta&#10;&#10;Descripción generada automáticamente con confianza baja">
            <a:extLst>
              <a:ext uri="{FF2B5EF4-FFF2-40B4-BE49-F238E27FC236}">
                <a16:creationId xmlns:a16="http://schemas.microsoft.com/office/drawing/2014/main" id="{08944867-DB24-B9CF-62D0-830104F2860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33955" y="4104244"/>
            <a:ext cx="979430" cy="1615201"/>
          </a:xfrm>
          <a:prstGeom prst="rect">
            <a:avLst/>
          </a:prstGeom>
        </p:spPr>
      </p:pic>
      <p:pic>
        <p:nvPicPr>
          <p:cNvPr id="27" name="Imagen 26" descr="Imagen de la pantalla de un celular&#10;&#10;Descripción generada automáticamente con confianza media">
            <a:extLst>
              <a:ext uri="{FF2B5EF4-FFF2-40B4-BE49-F238E27FC236}">
                <a16:creationId xmlns:a16="http://schemas.microsoft.com/office/drawing/2014/main" id="{3BF83873-FCD3-414E-2AB5-29EE97FBA66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34974" y="4034899"/>
            <a:ext cx="848905" cy="1684546"/>
          </a:xfrm>
          <a:prstGeom prst="rect">
            <a:avLst/>
          </a:prstGeom>
        </p:spPr>
      </p:pic>
      <p:sp>
        <p:nvSpPr>
          <p:cNvPr id="28" name="CuadroTexto 27">
            <a:extLst>
              <a:ext uri="{FF2B5EF4-FFF2-40B4-BE49-F238E27FC236}">
                <a16:creationId xmlns:a16="http://schemas.microsoft.com/office/drawing/2014/main" id="{26079163-D050-4261-9392-9704E24389C8}"/>
              </a:ext>
            </a:extLst>
          </p:cNvPr>
          <p:cNvSpPr txBox="1"/>
          <p:nvPr/>
        </p:nvSpPr>
        <p:spPr>
          <a:xfrm>
            <a:off x="7362011" y="1365365"/>
            <a:ext cx="4126662" cy="1569660"/>
          </a:xfrm>
          <a:prstGeom prst="rect">
            <a:avLst/>
          </a:prstGeom>
          <a:noFill/>
        </p:spPr>
        <p:txBody>
          <a:bodyPr wrap="square">
            <a:spAutoFit/>
          </a:bodyPr>
          <a:lstStyle/>
          <a:p>
            <a:pPr algn="ctr"/>
            <a:r>
              <a:rPr lang="es-ES" sz="2400" b="0" i="0" dirty="0">
                <a:solidFill>
                  <a:srgbClr val="FFFFFF"/>
                </a:solidFill>
                <a:effectLst/>
                <a:latin typeface="Inter"/>
              </a:rPr>
              <a:t>La programación es el arte 🎨 de decirle a una máquina 💻 qué hacer, y la magia ✨ de ver cómo cobra vida 🌱.</a:t>
            </a:r>
            <a:endParaRPr lang="es-DO" sz="2400" b="1" dirty="0">
              <a:effectLst>
                <a:outerShdw blurRad="38100" dist="38100" dir="2700000" algn="tl">
                  <a:srgbClr val="000000">
                    <a:alpha val="43137"/>
                  </a:srgbClr>
                </a:outerShdw>
              </a:effectLst>
            </a:endParaRPr>
          </a:p>
        </p:txBody>
      </p:sp>
      <p:pic>
        <p:nvPicPr>
          <p:cNvPr id="5" name="Picture 2" descr="NET MAUI Archives - Eric Sjöström Jennerstrand">
            <a:extLst>
              <a:ext uri="{FF2B5EF4-FFF2-40B4-BE49-F238E27FC236}">
                <a16:creationId xmlns:a16="http://schemas.microsoft.com/office/drawing/2014/main" id="{55B68590-3D6B-464C-A18F-99C007A596A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99618" y="4159105"/>
            <a:ext cx="1164105" cy="14046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icrosoft SQL Server | SoftSolutionWorks.com">
            <a:extLst>
              <a:ext uri="{FF2B5EF4-FFF2-40B4-BE49-F238E27FC236}">
                <a16:creationId xmlns:a16="http://schemas.microsoft.com/office/drawing/2014/main" id="{0BB364F6-A252-4157-A09B-AA2655FF5717}"/>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1329" r="13162"/>
          <a:stretch/>
        </p:blipFill>
        <p:spPr bwMode="auto">
          <a:xfrm>
            <a:off x="9216907" y="4239176"/>
            <a:ext cx="1297639" cy="14296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i - Iconos gratis de computadora">
            <a:extLst>
              <a:ext uri="{FF2B5EF4-FFF2-40B4-BE49-F238E27FC236}">
                <a16:creationId xmlns:a16="http://schemas.microsoft.com/office/drawing/2014/main" id="{FB1C0519-E60B-4EE9-9AE6-9BB29D56641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514546" y="4350619"/>
            <a:ext cx="1206742" cy="120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70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E079606-E3A0-4CAC-BF4A-19539EE16F87}"/>
              </a:ext>
            </a:extLst>
          </p:cNvPr>
          <p:cNvSpPr txBox="1"/>
          <p:nvPr/>
        </p:nvSpPr>
        <p:spPr>
          <a:xfrm>
            <a:off x="1343188" y="732361"/>
            <a:ext cx="10205545" cy="461665"/>
          </a:xfrm>
          <a:prstGeom prst="rect">
            <a:avLst/>
          </a:prstGeom>
          <a:noFill/>
        </p:spPr>
        <p:txBody>
          <a:bodyPr wrap="square">
            <a:spAutoFit/>
          </a:bodyPr>
          <a:lstStyle/>
          <a:p>
            <a:pPr algn="ctr"/>
            <a:r>
              <a:rPr lang="es-DO" sz="2400" dirty="0">
                <a:hlinkClick r:id="rId2"/>
              </a:rPr>
              <a:t>https://dotnet.microsoft.com/es-es/learn/maui/first-app-tutorial/install</a:t>
            </a:r>
            <a:endParaRPr lang="es-DO" sz="2400" dirty="0"/>
          </a:p>
        </p:txBody>
      </p:sp>
      <p:sp>
        <p:nvSpPr>
          <p:cNvPr id="5" name="CuadroTexto 4">
            <a:extLst>
              <a:ext uri="{FF2B5EF4-FFF2-40B4-BE49-F238E27FC236}">
                <a16:creationId xmlns:a16="http://schemas.microsoft.com/office/drawing/2014/main" id="{DDFC6942-058C-4EA8-9490-7D68A389929D}"/>
              </a:ext>
            </a:extLst>
          </p:cNvPr>
          <p:cNvSpPr txBox="1"/>
          <p:nvPr/>
        </p:nvSpPr>
        <p:spPr>
          <a:xfrm>
            <a:off x="236482" y="168166"/>
            <a:ext cx="11719035" cy="646331"/>
          </a:xfrm>
          <a:prstGeom prst="rect">
            <a:avLst/>
          </a:prstGeom>
          <a:noFill/>
        </p:spPr>
        <p:txBody>
          <a:bodyPr wrap="square">
            <a:spAutoFit/>
          </a:bodyPr>
          <a:lstStyle/>
          <a:p>
            <a:pPr algn="ctr"/>
            <a:r>
              <a:rPr lang="es-ES" sz="3600" b="1" i="0" u="none" strike="noStrike" dirty="0">
                <a:solidFill>
                  <a:srgbClr val="CB459C"/>
                </a:solidFill>
                <a:effectLst/>
                <a:latin typeface="Space Grotesk"/>
              </a:rPr>
              <a:t>Tutorial de .NET MAUI: Compilación de la primera aplicación</a:t>
            </a:r>
          </a:p>
        </p:txBody>
      </p:sp>
      <p:pic>
        <p:nvPicPr>
          <p:cNvPr id="1026" name="Picture 2" descr="Instalador de Visual Studio con la carga de trabajo Desarrollo móvil con .NET seleccionada">
            <a:extLst>
              <a:ext uri="{FF2B5EF4-FFF2-40B4-BE49-F238E27FC236}">
                <a16:creationId xmlns:a16="http://schemas.microsoft.com/office/drawing/2014/main" id="{25E05AF6-4468-49D6-A328-921A4CF20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188" y="1633646"/>
            <a:ext cx="9726339" cy="470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18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ysor - Android control on PC - Apps en Google Play">
            <a:extLst>
              <a:ext uri="{FF2B5EF4-FFF2-40B4-BE49-F238E27FC236}">
                <a16:creationId xmlns:a16="http://schemas.microsoft.com/office/drawing/2014/main" id="{E190AB55-C575-480C-B70A-A589C62BC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245" y="2427889"/>
            <a:ext cx="3744310" cy="374431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AD615E9-1911-46A4-A5AD-7EDE907FBB69}"/>
              </a:ext>
            </a:extLst>
          </p:cNvPr>
          <p:cNvSpPr txBox="1"/>
          <p:nvPr/>
        </p:nvSpPr>
        <p:spPr>
          <a:xfrm>
            <a:off x="2583244" y="1141737"/>
            <a:ext cx="8126798" cy="646331"/>
          </a:xfrm>
          <a:prstGeom prst="rect">
            <a:avLst/>
          </a:prstGeom>
          <a:noFill/>
        </p:spPr>
        <p:txBody>
          <a:bodyPr wrap="square">
            <a:spAutoFit/>
          </a:bodyPr>
          <a:lstStyle/>
          <a:p>
            <a:r>
              <a:rPr lang="es-DO" sz="3600" dirty="0">
                <a:hlinkClick r:id="rId3"/>
              </a:rPr>
              <a:t>https://www.vysor.io/download/</a:t>
            </a:r>
            <a:endParaRPr lang="es-DO" sz="3600" dirty="0"/>
          </a:p>
        </p:txBody>
      </p:sp>
      <p:pic>
        <p:nvPicPr>
          <p:cNvPr id="5" name="Imagen 4">
            <a:extLst>
              <a:ext uri="{FF2B5EF4-FFF2-40B4-BE49-F238E27FC236}">
                <a16:creationId xmlns:a16="http://schemas.microsoft.com/office/drawing/2014/main" id="{684A5164-9D42-4821-8C18-C762B47E764D}"/>
              </a:ext>
            </a:extLst>
          </p:cNvPr>
          <p:cNvPicPr>
            <a:picLocks noChangeAspect="1"/>
          </p:cNvPicPr>
          <p:nvPr/>
        </p:nvPicPr>
        <p:blipFill>
          <a:blip r:embed="rId4"/>
          <a:stretch>
            <a:fillRect/>
          </a:stretch>
        </p:blipFill>
        <p:spPr>
          <a:xfrm>
            <a:off x="4310555" y="2523792"/>
            <a:ext cx="7473843" cy="3986050"/>
          </a:xfrm>
          <a:prstGeom prst="rect">
            <a:avLst/>
          </a:prstGeom>
        </p:spPr>
      </p:pic>
      <p:sp>
        <p:nvSpPr>
          <p:cNvPr id="7" name="CuadroTexto 6">
            <a:extLst>
              <a:ext uri="{FF2B5EF4-FFF2-40B4-BE49-F238E27FC236}">
                <a16:creationId xmlns:a16="http://schemas.microsoft.com/office/drawing/2014/main" id="{EAD01F22-CE70-416F-B315-C26E64630BAE}"/>
              </a:ext>
            </a:extLst>
          </p:cNvPr>
          <p:cNvSpPr txBox="1"/>
          <p:nvPr/>
        </p:nvSpPr>
        <p:spPr>
          <a:xfrm>
            <a:off x="236482" y="168166"/>
            <a:ext cx="11719035" cy="646331"/>
          </a:xfrm>
          <a:prstGeom prst="rect">
            <a:avLst/>
          </a:prstGeom>
          <a:noFill/>
        </p:spPr>
        <p:txBody>
          <a:bodyPr wrap="square">
            <a:spAutoFit/>
          </a:bodyPr>
          <a:lstStyle/>
          <a:p>
            <a:pPr algn="ctr"/>
            <a:r>
              <a:rPr lang="es-ES" sz="3600" b="1" i="0" u="none" strike="noStrike" dirty="0">
                <a:solidFill>
                  <a:srgbClr val="0070C0"/>
                </a:solidFill>
                <a:effectLst/>
                <a:latin typeface="Space Grotesk"/>
              </a:rPr>
              <a:t>Visor para el Movil en Pantalla:</a:t>
            </a:r>
          </a:p>
        </p:txBody>
      </p:sp>
    </p:spTree>
    <p:extLst>
      <p:ext uri="{BB962C8B-B14F-4D97-AF65-F5344CB8AC3E}">
        <p14:creationId xmlns:p14="http://schemas.microsoft.com/office/powerpoint/2010/main" val="2140377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404074" y="909624"/>
            <a:ext cx="11383851" cy="5781622"/>
            <a:chOff x="0" y="84750"/>
            <a:chExt cx="12192000" cy="6586333"/>
          </a:xfrm>
        </p:grpSpPr>
        <p:pic>
          <p:nvPicPr>
            <p:cNvPr id="7" name="Imagen 6"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81"/>
              <a:ext cx="12192000" cy="6501102"/>
            </a:xfrm>
            <a:prstGeom prst="rect">
              <a:avLst/>
            </a:prstGeom>
          </p:spPr>
        </p:pic>
        <p:sp>
          <p:nvSpPr>
            <p:cNvPr id="3" name="CuadroTexto 2"/>
            <p:cNvSpPr txBox="1"/>
            <p:nvPr/>
          </p:nvSpPr>
          <p:spPr>
            <a:xfrm>
              <a:off x="7535333" y="205812"/>
              <a:ext cx="4504267" cy="736290"/>
            </a:xfrm>
            <a:prstGeom prst="rect">
              <a:avLst/>
            </a:prstGeom>
            <a:solidFill>
              <a:srgbClr val="00B0F0"/>
            </a:solidFill>
          </p:spPr>
          <p:txBody>
            <a:bodyPr wrap="square" rtlCol="0">
              <a:spAutoFit/>
            </a:bodyPr>
            <a:lstStyle/>
            <a:p>
              <a:pPr algn="just"/>
              <a:r>
                <a:rPr lang="en-US" sz="1200" dirty="0"/>
                <a:t>Aqui veremos 3 secciones, donde podremos escoger el Lenguaje, para que plataforma, y el tipo de aplicacion, si es movil, desktop, etc. escogemos= C#, Todas las Plataformas, y Movil.</a:t>
              </a:r>
              <a:endParaRPr lang="es-ES" sz="1200" dirty="0"/>
            </a:p>
          </p:txBody>
        </p:sp>
        <p:cxnSp>
          <p:nvCxnSpPr>
            <p:cNvPr id="5" name="Conector recto de flecha 4"/>
            <p:cNvCxnSpPr>
              <a:stCxn id="3" idx="1"/>
            </p:cNvCxnSpPr>
            <p:nvPr/>
          </p:nvCxnSpPr>
          <p:spPr>
            <a:xfrm flipH="1">
              <a:off x="7255933" y="661832"/>
              <a:ext cx="279400" cy="224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ángulo redondeado 5"/>
            <p:cNvSpPr/>
            <p:nvPr/>
          </p:nvSpPr>
          <p:spPr>
            <a:xfrm>
              <a:off x="3496733" y="724616"/>
              <a:ext cx="3759200" cy="323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7450666" y="3185942"/>
              <a:ext cx="4504267" cy="1086904"/>
            </a:xfrm>
            <a:prstGeom prst="rect">
              <a:avLst/>
            </a:prstGeom>
            <a:solidFill>
              <a:schemeClr val="accent1">
                <a:lumMod val="60000"/>
                <a:lumOff val="40000"/>
              </a:schemeClr>
            </a:solidFill>
          </p:spPr>
          <p:txBody>
            <a:bodyPr wrap="square" rtlCol="0">
              <a:spAutoFit/>
            </a:bodyPr>
            <a:lstStyle/>
            <a:p>
              <a:pPr algn="just"/>
              <a:r>
                <a:rPr lang="en-US" sz="1400" dirty="0"/>
                <a:t>Al realizar el filtro, podremos varias opciones, y buscamos la primera que nos aparece, que es una Aplicacion Movil (Xamarin Forms), como ven trae Solucion para (Android, C#, IIOS, Movil, Windows, etc)</a:t>
              </a:r>
              <a:endParaRPr lang="es-ES" sz="1400" dirty="0"/>
            </a:p>
          </p:txBody>
        </p:sp>
        <p:cxnSp>
          <p:nvCxnSpPr>
            <p:cNvPr id="10" name="Conector recto de flecha 9"/>
            <p:cNvCxnSpPr/>
            <p:nvPr/>
          </p:nvCxnSpPr>
          <p:spPr>
            <a:xfrm flipH="1" flipV="1">
              <a:off x="7450666" y="1619574"/>
              <a:ext cx="270936" cy="1566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redondeado 14"/>
            <p:cNvSpPr/>
            <p:nvPr/>
          </p:nvSpPr>
          <p:spPr>
            <a:xfrm>
              <a:off x="3496733" y="1070741"/>
              <a:ext cx="6366934" cy="548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p:cNvSpPr txBox="1"/>
            <p:nvPr/>
          </p:nvSpPr>
          <p:spPr>
            <a:xfrm>
              <a:off x="3496733" y="84750"/>
              <a:ext cx="3488267" cy="253916"/>
            </a:xfrm>
            <a:prstGeom prst="rect">
              <a:avLst/>
            </a:prstGeom>
            <a:solidFill>
              <a:srgbClr val="92D050"/>
            </a:solidFill>
          </p:spPr>
          <p:txBody>
            <a:bodyPr wrap="square" rtlCol="0">
              <a:spAutoFit/>
            </a:bodyPr>
            <a:lstStyle/>
            <a:p>
              <a:r>
                <a:rPr lang="en-US" sz="1050" dirty="0"/>
                <a:t>Podemos Buscar la Solucion que queremos realizar</a:t>
              </a:r>
              <a:endParaRPr lang="es-ES" sz="1050" dirty="0"/>
            </a:p>
          </p:txBody>
        </p:sp>
        <p:cxnSp>
          <p:nvCxnSpPr>
            <p:cNvPr id="18" name="Conector recto de flecha 17"/>
            <p:cNvCxnSpPr/>
            <p:nvPr/>
          </p:nvCxnSpPr>
          <p:spPr>
            <a:xfrm flipH="1">
              <a:off x="4461933" y="356674"/>
              <a:ext cx="338666" cy="16348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3496733" y="432364"/>
              <a:ext cx="24214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p:cNvSpPr txBox="1"/>
            <p:nvPr/>
          </p:nvSpPr>
          <p:spPr>
            <a:xfrm>
              <a:off x="8551333" y="4983143"/>
              <a:ext cx="3488267" cy="415498"/>
            </a:xfrm>
            <a:prstGeom prst="rect">
              <a:avLst/>
            </a:prstGeom>
            <a:solidFill>
              <a:srgbClr val="92D050"/>
            </a:solidFill>
          </p:spPr>
          <p:txBody>
            <a:bodyPr wrap="square" rtlCol="0">
              <a:spAutoFit/>
            </a:bodyPr>
            <a:lstStyle/>
            <a:p>
              <a:r>
                <a:rPr lang="en-US" sz="1050" dirty="0"/>
                <a:t>Una vez seleccionado todos los datos que necesitamos, le damos a siguiente.</a:t>
              </a:r>
              <a:endParaRPr lang="es-ES" sz="1050" dirty="0"/>
            </a:p>
          </p:txBody>
        </p:sp>
        <p:cxnSp>
          <p:nvCxnSpPr>
            <p:cNvPr id="22" name="Conector recto de flecha 21"/>
            <p:cNvCxnSpPr/>
            <p:nvPr/>
          </p:nvCxnSpPr>
          <p:spPr>
            <a:xfrm>
              <a:off x="9948333" y="5283200"/>
              <a:ext cx="1405467" cy="109502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11294533" y="6378223"/>
              <a:ext cx="7450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p:cNvSpPr txBox="1"/>
            <p:nvPr/>
          </p:nvSpPr>
          <p:spPr>
            <a:xfrm>
              <a:off x="241299" y="1704805"/>
              <a:ext cx="2679701" cy="3471081"/>
            </a:xfrm>
            <a:prstGeom prst="rect">
              <a:avLst/>
            </a:prstGeom>
            <a:solidFill>
              <a:srgbClr val="92D050"/>
            </a:solidFill>
          </p:spPr>
          <p:txBody>
            <a:bodyPr wrap="square" rtlCol="0">
              <a:spAutoFit/>
            </a:bodyPr>
            <a:lstStyle/>
            <a:p>
              <a:pPr algn="ctr"/>
              <a:r>
                <a:rPr lang="en-US" sz="2400" dirty="0"/>
                <a:t>Al darle a crear un nuevo proyecto, nos saldra esta Ventana, en donde veremos varias opciones, seguiremos la guia aqui descrita.</a:t>
              </a:r>
              <a:endParaRPr lang="es-ES" sz="2400" dirty="0"/>
            </a:p>
          </p:txBody>
        </p:sp>
      </p:grpSp>
      <p:sp>
        <p:nvSpPr>
          <p:cNvPr id="24" name="Rectángulo 23"/>
          <p:cNvSpPr/>
          <p:nvPr/>
        </p:nvSpPr>
        <p:spPr>
          <a:xfrm>
            <a:off x="1355835" y="217426"/>
            <a:ext cx="10655893" cy="461665"/>
          </a:xfrm>
          <a:prstGeom prst="rect">
            <a:avLst/>
          </a:prstGeom>
        </p:spPr>
        <p:txBody>
          <a:bodyPr wrap="square">
            <a:spAutoFit/>
          </a:bodyPr>
          <a:lstStyle/>
          <a:p>
            <a:pPr algn="just"/>
            <a:r>
              <a:rPr lang="es-ES" sz="2400" b="1" i="0" dirty="0">
                <a:solidFill>
                  <a:srgbClr val="00B0F0"/>
                </a:solidFill>
                <a:effectLst>
                  <a:outerShdw blurRad="38100" dist="38100" dir="2700000" algn="tl">
                    <a:srgbClr val="000000">
                      <a:alpha val="43137"/>
                    </a:srgbClr>
                  </a:outerShdw>
                </a:effectLst>
                <a:latin typeface="Alegreya Sans"/>
              </a:rPr>
              <a:t>Creamos un nuevo proyecto y seleccionamos la Aplicación móvil (Xamarin.Forms)</a:t>
            </a:r>
          </a:p>
        </p:txBody>
      </p:sp>
      <p:pic>
        <p:nvPicPr>
          <p:cNvPr id="13314" name="Picture 2" descr="Xamarin Mobile App Development | Clarity">
            <a:extLst>
              <a:ext uri="{FF2B5EF4-FFF2-40B4-BE49-F238E27FC236}">
                <a16:creationId xmlns:a16="http://schemas.microsoft.com/office/drawing/2014/main" id="{1F8BC660-C1CE-40F0-9FF6-C18EEB847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66" y="138782"/>
            <a:ext cx="1042069" cy="72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17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7" y="236671"/>
            <a:ext cx="11984567" cy="6384658"/>
          </a:xfrm>
          <a:prstGeom prst="rect">
            <a:avLst/>
          </a:prstGeom>
        </p:spPr>
      </p:pic>
      <p:sp>
        <p:nvSpPr>
          <p:cNvPr id="3" name="CuadroTexto 2"/>
          <p:cNvSpPr txBox="1"/>
          <p:nvPr/>
        </p:nvSpPr>
        <p:spPr>
          <a:xfrm>
            <a:off x="5342467" y="345701"/>
            <a:ext cx="6612467" cy="646331"/>
          </a:xfrm>
          <a:prstGeom prst="rect">
            <a:avLst/>
          </a:prstGeom>
          <a:solidFill>
            <a:srgbClr val="92D050"/>
          </a:solidFill>
          <a:ln>
            <a:solidFill>
              <a:srgbClr val="00B050"/>
            </a:solidFill>
          </a:ln>
        </p:spPr>
        <p:txBody>
          <a:bodyPr wrap="square" rtlCol="0">
            <a:spAutoFit/>
          </a:bodyPr>
          <a:lstStyle/>
          <a:p>
            <a:pPr algn="just"/>
            <a:r>
              <a:rPr lang="en-US" dirty="0"/>
              <a:t>Aqui le podremos nombre a nuestro Proyecto (</a:t>
            </a:r>
            <a:r>
              <a:rPr lang="en-US" sz="1800" b="1" dirty="0"/>
              <a:t>Presentacion_Profesional_Perfil</a:t>
            </a:r>
            <a:r>
              <a:rPr lang="en-US" b="1" dirty="0"/>
              <a:t>)</a:t>
            </a:r>
            <a:r>
              <a:rPr lang="en-US" dirty="0"/>
              <a:t> por ejemplo.</a:t>
            </a:r>
            <a:endParaRPr lang="es-ES" dirty="0"/>
          </a:p>
        </p:txBody>
      </p:sp>
      <p:sp>
        <p:nvSpPr>
          <p:cNvPr id="7" name="CuadroTexto 6"/>
          <p:cNvSpPr txBox="1"/>
          <p:nvPr/>
        </p:nvSpPr>
        <p:spPr>
          <a:xfrm>
            <a:off x="5418666" y="1334869"/>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elegir una Carpeta o folder donde Guardar nuestra Solucion, o dejarla por defecto, o crear una nueva dentro de la misma direccion, lo dejaremos por defecto como esta.</a:t>
            </a:r>
            <a:endParaRPr lang="es-ES" dirty="0"/>
          </a:p>
        </p:txBody>
      </p:sp>
      <p:cxnSp>
        <p:nvCxnSpPr>
          <p:cNvPr id="8" name="Conector recto de flecha 7"/>
          <p:cNvCxnSpPr>
            <a:stCxn id="7" idx="1"/>
          </p:cNvCxnSpPr>
          <p:nvPr/>
        </p:nvCxnSpPr>
        <p:spPr>
          <a:xfrm flipH="1">
            <a:off x="3674534" y="1796534"/>
            <a:ext cx="1744132" cy="38140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368300" y="4603002"/>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cambiar el nombre de la Solucion o dejarla por defecto como esta al crear el proyecto, lo dejaremos con el mismo nombre que toma al crear el Nombre del Proyecto.</a:t>
            </a:r>
            <a:endParaRPr lang="es-ES" dirty="0"/>
          </a:p>
        </p:txBody>
      </p:sp>
      <p:cxnSp>
        <p:nvCxnSpPr>
          <p:cNvPr id="12" name="Conector recto de flecha 11"/>
          <p:cNvCxnSpPr/>
          <p:nvPr/>
        </p:nvCxnSpPr>
        <p:spPr>
          <a:xfrm flipH="1">
            <a:off x="618068" y="2926080"/>
            <a:ext cx="196579" cy="16769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075333" y="5064667"/>
            <a:ext cx="1761067" cy="646331"/>
          </a:xfrm>
          <a:prstGeom prst="rect">
            <a:avLst/>
          </a:prstGeom>
          <a:solidFill>
            <a:srgbClr val="92D050"/>
          </a:solidFill>
          <a:ln>
            <a:solidFill>
              <a:srgbClr val="00B050"/>
            </a:solidFill>
          </a:ln>
        </p:spPr>
        <p:txBody>
          <a:bodyPr wrap="square" rtlCol="0">
            <a:spAutoFit/>
          </a:bodyPr>
          <a:lstStyle/>
          <a:p>
            <a:pPr algn="just"/>
            <a:r>
              <a:rPr lang="en-US" dirty="0"/>
              <a:t>Al Finalizar le daremos  a crear</a:t>
            </a:r>
            <a:endParaRPr lang="es-ES" dirty="0"/>
          </a:p>
        </p:txBody>
      </p:sp>
      <p:cxnSp>
        <p:nvCxnSpPr>
          <p:cNvPr id="16" name="Conector recto de flecha 15"/>
          <p:cNvCxnSpPr>
            <a:stCxn id="15" idx="2"/>
          </p:cNvCxnSpPr>
          <p:nvPr/>
        </p:nvCxnSpPr>
        <p:spPr>
          <a:xfrm>
            <a:off x="10955867" y="5710998"/>
            <a:ext cx="745066" cy="7067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484701" y="1547637"/>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cxnSp>
        <p:nvCxnSpPr>
          <p:cNvPr id="4" name="Conector recto de flecha 3"/>
          <p:cNvCxnSpPr>
            <a:stCxn id="3" idx="1"/>
          </p:cNvCxnSpPr>
          <p:nvPr/>
        </p:nvCxnSpPr>
        <p:spPr>
          <a:xfrm flipH="1">
            <a:off x="1792501" y="668867"/>
            <a:ext cx="3549966" cy="8579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74310" y="2677542"/>
            <a:ext cx="1585690" cy="230832"/>
          </a:xfrm>
          <a:prstGeom prst="rect">
            <a:avLst/>
          </a:prstGeom>
          <a:solidFill>
            <a:srgbClr val="FCFCFC"/>
          </a:solidFill>
        </p:spPr>
        <p:txBody>
          <a:bodyPr wrap="none">
            <a:spAutoFit/>
          </a:bodyPr>
          <a:lstStyle/>
          <a:p>
            <a:r>
              <a:rPr lang="en-US" sz="900" b="1" dirty="0"/>
              <a:t>Ubicacion GPS –Seccion-0742</a:t>
            </a:r>
            <a:endParaRPr lang="es-ES" sz="900" dirty="0"/>
          </a:p>
        </p:txBody>
      </p:sp>
      <p:sp>
        <p:nvSpPr>
          <p:cNvPr id="6" name="Rectángulo 1">
            <a:extLst>
              <a:ext uri="{FF2B5EF4-FFF2-40B4-BE49-F238E27FC236}">
                <a16:creationId xmlns:a16="http://schemas.microsoft.com/office/drawing/2014/main" id="{96821D5F-46E5-4192-83D6-5F67D4D74B98}"/>
              </a:ext>
            </a:extLst>
          </p:cNvPr>
          <p:cNvSpPr/>
          <p:nvPr/>
        </p:nvSpPr>
        <p:spPr>
          <a:xfrm>
            <a:off x="474310" y="2677542"/>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pic>
        <p:nvPicPr>
          <p:cNvPr id="10" name="Imagen 9">
            <a:extLst>
              <a:ext uri="{FF2B5EF4-FFF2-40B4-BE49-F238E27FC236}">
                <a16:creationId xmlns:a16="http://schemas.microsoft.com/office/drawing/2014/main" id="{5D40C39A-F8E2-4134-9806-9AA0D6A629C1}"/>
              </a:ext>
            </a:extLst>
          </p:cNvPr>
          <p:cNvPicPr>
            <a:picLocks noChangeAspect="1"/>
          </p:cNvPicPr>
          <p:nvPr/>
        </p:nvPicPr>
        <p:blipFill>
          <a:blip r:embed="rId3"/>
          <a:stretch>
            <a:fillRect/>
          </a:stretch>
        </p:blipFill>
        <p:spPr>
          <a:xfrm>
            <a:off x="0" y="29472"/>
            <a:ext cx="12192000" cy="6799055"/>
          </a:xfrm>
          <a:prstGeom prst="rect">
            <a:avLst/>
          </a:prstGeom>
        </p:spPr>
      </p:pic>
      <p:pic>
        <p:nvPicPr>
          <p:cNvPr id="17" name="Picture 2" descr="Xamarin Mobile App Development | Clarity">
            <a:extLst>
              <a:ext uri="{FF2B5EF4-FFF2-40B4-BE49-F238E27FC236}">
                <a16:creationId xmlns:a16="http://schemas.microsoft.com/office/drawing/2014/main" id="{59BEAA13-9E22-45AD-991D-70DD0ABB0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044" y="2607414"/>
            <a:ext cx="2645197" cy="183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48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416311-48D2-4A3D-91B3-3B53A1A9D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70" y="97394"/>
            <a:ext cx="9821646" cy="6496957"/>
          </a:xfrm>
          <a:prstGeom prst="rect">
            <a:avLst/>
          </a:prstGeom>
        </p:spPr>
      </p:pic>
      <p:sp>
        <p:nvSpPr>
          <p:cNvPr id="3" name="CuadroTexto 2"/>
          <p:cNvSpPr txBox="1"/>
          <p:nvPr/>
        </p:nvSpPr>
        <p:spPr>
          <a:xfrm>
            <a:off x="162984" y="3505165"/>
            <a:ext cx="2975071" cy="2862322"/>
          </a:xfrm>
          <a:prstGeom prst="rect">
            <a:avLst/>
          </a:prstGeom>
          <a:solidFill>
            <a:srgbClr val="92D050"/>
          </a:solidFill>
          <a:ln>
            <a:solidFill>
              <a:srgbClr val="00B050"/>
            </a:solidFill>
          </a:ln>
        </p:spPr>
        <p:txBody>
          <a:bodyPr wrap="square" rtlCol="0">
            <a:spAutoFit/>
          </a:bodyPr>
          <a:lstStyle/>
          <a:p>
            <a:pPr algn="just"/>
            <a:r>
              <a:rPr lang="en-US" dirty="0"/>
              <a:t>Al darle a crear nos saldra esta Ventana con las opciones de (Maestro Detalle, Con Pestaña, Shell, y En Blanco), si tienen en el programa en Español o en Ingles son las mismas opciones, aqui vamos a escoger la ultima opcion, la cual es una Solucion en Blanco,.</a:t>
            </a:r>
            <a:endParaRPr lang="es-ES" dirty="0"/>
          </a:p>
        </p:txBody>
      </p:sp>
      <p:cxnSp>
        <p:nvCxnSpPr>
          <p:cNvPr id="5" name="Conector recto de flecha 4"/>
          <p:cNvCxnSpPr>
            <a:cxnSpLocks/>
            <a:stCxn id="3" idx="0"/>
          </p:cNvCxnSpPr>
          <p:nvPr/>
        </p:nvCxnSpPr>
        <p:spPr>
          <a:xfrm flipV="1">
            <a:off x="1650520" y="1288475"/>
            <a:ext cx="2142162" cy="22166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555865" y="4723411"/>
            <a:ext cx="6407920" cy="1754326"/>
          </a:xfrm>
          <a:prstGeom prst="rect">
            <a:avLst/>
          </a:prstGeom>
          <a:solidFill>
            <a:schemeClr val="accent2">
              <a:lumMod val="20000"/>
              <a:lumOff val="80000"/>
            </a:schemeClr>
          </a:solidFill>
          <a:ln>
            <a:solidFill>
              <a:srgbClr val="00B050"/>
            </a:solidFill>
          </a:ln>
        </p:spPr>
        <p:txBody>
          <a:bodyPr wrap="square" rtlCol="0">
            <a:spAutoFit/>
          </a:bodyPr>
          <a:lstStyle/>
          <a:p>
            <a:pPr algn="just"/>
            <a:r>
              <a:rPr lang="en-US" dirty="0"/>
              <a:t>Al escoger la ultima opcion, la cual es una Solucion en Blanco, veremos donde dice (“</a:t>
            </a:r>
            <a:r>
              <a:rPr lang="en-US" b="1" dirty="0"/>
              <a:t>Plan to Develop for</a:t>
            </a:r>
            <a:r>
              <a:rPr lang="en-US" dirty="0"/>
              <a:t>”) 3 opciones, las cuales son (</a:t>
            </a:r>
            <a:r>
              <a:rPr lang="en-US" b="1" dirty="0">
                <a:solidFill>
                  <a:srgbClr val="00B050"/>
                </a:solidFill>
              </a:rPr>
              <a:t>Android, IOS, Windows (UWP)</a:t>
            </a:r>
            <a:r>
              <a:rPr lang="en-US" dirty="0"/>
              <a:t>), esta ultima desactivada por defecto, es decir al crear esta Solucion, ya viene con las principales Plataformas (Android, IOS, y Windows), para poder compilar y desplegar en algunos de estos sistemas Operativos.</a:t>
            </a:r>
            <a:endParaRPr lang="es-ES" dirty="0"/>
          </a:p>
        </p:txBody>
      </p:sp>
      <p:cxnSp>
        <p:nvCxnSpPr>
          <p:cNvPr id="8" name="Conector recto de flecha 7"/>
          <p:cNvCxnSpPr>
            <a:cxnSpLocks/>
            <a:stCxn id="7" idx="1"/>
          </p:cNvCxnSpPr>
          <p:nvPr/>
        </p:nvCxnSpPr>
        <p:spPr>
          <a:xfrm flipH="1" flipV="1">
            <a:off x="4625591" y="4936326"/>
            <a:ext cx="930274" cy="66424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8915400" y="504183"/>
            <a:ext cx="3113616" cy="1200329"/>
          </a:xfrm>
          <a:prstGeom prst="rect">
            <a:avLst/>
          </a:prstGeom>
          <a:solidFill>
            <a:srgbClr val="FFFF00"/>
          </a:solidFill>
          <a:ln>
            <a:solidFill>
              <a:srgbClr val="FFFF00"/>
            </a:solidFill>
          </a:ln>
        </p:spPr>
        <p:txBody>
          <a:bodyPr wrap="square" rtlCol="0">
            <a:spAutoFit/>
          </a:bodyPr>
          <a:lstStyle/>
          <a:p>
            <a:pPr algn="ctr"/>
            <a:r>
              <a:rPr lang="en-US" dirty="0"/>
              <a:t>Le damos a Crear y esperamos que termine de crear nuestro proyecto y hacer las modificaciones necesarias.</a:t>
            </a:r>
            <a:endParaRPr lang="es-ES" dirty="0"/>
          </a:p>
        </p:txBody>
      </p:sp>
      <p:cxnSp>
        <p:nvCxnSpPr>
          <p:cNvPr id="12" name="Conector recto de flecha 11"/>
          <p:cNvCxnSpPr>
            <a:cxnSpLocks/>
            <a:stCxn id="10" idx="1"/>
          </p:cNvCxnSpPr>
          <p:nvPr/>
        </p:nvCxnSpPr>
        <p:spPr>
          <a:xfrm flipH="1">
            <a:off x="4229102" y="1104348"/>
            <a:ext cx="4686298" cy="216987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1">
            <a:extLst>
              <a:ext uri="{FF2B5EF4-FFF2-40B4-BE49-F238E27FC236}">
                <a16:creationId xmlns:a16="http://schemas.microsoft.com/office/drawing/2014/main" id="{29EB44A8-36DC-4448-9594-3E0BC57816DA}"/>
              </a:ext>
            </a:extLst>
          </p:cNvPr>
          <p:cNvCxnSpPr>
            <a:cxnSpLocks/>
            <a:stCxn id="10" idx="2"/>
          </p:cNvCxnSpPr>
          <p:nvPr/>
        </p:nvCxnSpPr>
        <p:spPr>
          <a:xfrm flipH="1">
            <a:off x="9351820" y="1704512"/>
            <a:ext cx="1120388" cy="52177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063B53-D173-49C7-A465-1FC373AB0CDA}"/>
              </a:ext>
            </a:extLst>
          </p:cNvPr>
          <p:cNvSpPr txBox="1"/>
          <p:nvPr/>
        </p:nvSpPr>
        <p:spPr>
          <a:xfrm>
            <a:off x="1500787" y="2750998"/>
            <a:ext cx="488373" cy="523220"/>
          </a:xfrm>
          <a:prstGeom prst="rect">
            <a:avLst/>
          </a:prstGeom>
          <a:noFill/>
        </p:spPr>
        <p:txBody>
          <a:bodyPr wrap="square" rtlCol="0">
            <a:spAutoFit/>
          </a:bodyPr>
          <a:lstStyle/>
          <a:p>
            <a:pPr algn="ctr"/>
            <a:r>
              <a:rPr lang="en-US" sz="2800" b="1" dirty="0">
                <a:solidFill>
                  <a:srgbClr val="FF0000"/>
                </a:solidFill>
              </a:rPr>
              <a:t>3</a:t>
            </a:r>
            <a:endParaRPr lang="es-DO" sz="2800" b="1" dirty="0">
              <a:solidFill>
                <a:srgbClr val="FF0000"/>
              </a:solidFill>
            </a:endParaRPr>
          </a:p>
        </p:txBody>
      </p:sp>
      <p:sp>
        <p:nvSpPr>
          <p:cNvPr id="23" name="TextBox 22">
            <a:extLst>
              <a:ext uri="{FF2B5EF4-FFF2-40B4-BE49-F238E27FC236}">
                <a16:creationId xmlns:a16="http://schemas.microsoft.com/office/drawing/2014/main" id="{2A0FB825-6032-4572-9690-07CE87D114AE}"/>
              </a:ext>
            </a:extLst>
          </p:cNvPr>
          <p:cNvSpPr txBox="1"/>
          <p:nvPr/>
        </p:nvSpPr>
        <p:spPr>
          <a:xfrm>
            <a:off x="5090728" y="4819712"/>
            <a:ext cx="488373" cy="523220"/>
          </a:xfrm>
          <a:prstGeom prst="rect">
            <a:avLst/>
          </a:prstGeom>
          <a:noFill/>
        </p:spPr>
        <p:txBody>
          <a:bodyPr wrap="square" rtlCol="0">
            <a:spAutoFit/>
          </a:bodyPr>
          <a:lstStyle/>
          <a:p>
            <a:pPr algn="ctr"/>
            <a:r>
              <a:rPr lang="en-US" sz="2800" b="1" dirty="0">
                <a:solidFill>
                  <a:srgbClr val="FF0000"/>
                </a:solidFill>
              </a:rPr>
              <a:t>4</a:t>
            </a:r>
            <a:endParaRPr lang="es-DO" sz="2800" b="1" dirty="0">
              <a:solidFill>
                <a:srgbClr val="FF0000"/>
              </a:solidFill>
            </a:endParaRPr>
          </a:p>
        </p:txBody>
      </p:sp>
      <p:sp>
        <p:nvSpPr>
          <p:cNvPr id="25" name="TextBox 24">
            <a:extLst>
              <a:ext uri="{FF2B5EF4-FFF2-40B4-BE49-F238E27FC236}">
                <a16:creationId xmlns:a16="http://schemas.microsoft.com/office/drawing/2014/main" id="{6DEEAF2E-3DF7-495A-9F26-2DC1C4EBDFC7}"/>
              </a:ext>
            </a:extLst>
          </p:cNvPr>
          <p:cNvSpPr txBox="1"/>
          <p:nvPr/>
        </p:nvSpPr>
        <p:spPr>
          <a:xfrm>
            <a:off x="8317922" y="703554"/>
            <a:ext cx="488373" cy="523220"/>
          </a:xfrm>
          <a:prstGeom prst="rect">
            <a:avLst/>
          </a:prstGeom>
          <a:noFill/>
        </p:spPr>
        <p:txBody>
          <a:bodyPr wrap="square" rtlCol="0">
            <a:spAutoFit/>
          </a:bodyPr>
          <a:lstStyle/>
          <a:p>
            <a:pPr algn="ctr"/>
            <a:r>
              <a:rPr lang="en-US" sz="2800" b="1" dirty="0">
                <a:solidFill>
                  <a:srgbClr val="FF0000"/>
                </a:solidFill>
              </a:rPr>
              <a:t>5</a:t>
            </a:r>
            <a:endParaRPr lang="es-DO" sz="2800" b="1" dirty="0">
              <a:solidFill>
                <a:srgbClr val="FF0000"/>
              </a:solidFill>
            </a:endParaRPr>
          </a:p>
        </p:txBody>
      </p:sp>
      <p:pic>
        <p:nvPicPr>
          <p:cNvPr id="13" name="Picture 2" descr="Xamarin Mobile App Development | Clarity">
            <a:extLst>
              <a:ext uri="{FF2B5EF4-FFF2-40B4-BE49-F238E27FC236}">
                <a16:creationId xmlns:a16="http://schemas.microsoft.com/office/drawing/2014/main" id="{D12FEB89-7B8E-4764-99FD-BF5528BB7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03" y="804841"/>
            <a:ext cx="1675394" cy="116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99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112178A-6DF6-40AD-9AF6-0AA13BF5E35C}"/>
              </a:ext>
            </a:extLst>
          </p:cNvPr>
          <p:cNvPicPr>
            <a:picLocks noChangeAspect="1"/>
          </p:cNvPicPr>
          <p:nvPr/>
        </p:nvPicPr>
        <p:blipFill>
          <a:blip r:embed="rId2"/>
          <a:stretch>
            <a:fillRect/>
          </a:stretch>
        </p:blipFill>
        <p:spPr>
          <a:xfrm>
            <a:off x="423991" y="548331"/>
            <a:ext cx="7258050" cy="5448300"/>
          </a:xfrm>
          <a:prstGeom prst="rect">
            <a:avLst/>
          </a:prstGeom>
        </p:spPr>
      </p:pic>
      <p:pic>
        <p:nvPicPr>
          <p:cNvPr id="5" name="Imagen 4">
            <a:extLst>
              <a:ext uri="{FF2B5EF4-FFF2-40B4-BE49-F238E27FC236}">
                <a16:creationId xmlns:a16="http://schemas.microsoft.com/office/drawing/2014/main" id="{16BD7A9B-C015-4680-90B7-652E102C9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332" y="2871426"/>
            <a:ext cx="3562677" cy="1115147"/>
          </a:xfrm>
          <a:prstGeom prst="rect">
            <a:avLst/>
          </a:prstGeom>
        </p:spPr>
      </p:pic>
      <p:pic>
        <p:nvPicPr>
          <p:cNvPr id="4" name="Picture 2" descr="Xamarin Mobile App Development | Clarity">
            <a:extLst>
              <a:ext uri="{FF2B5EF4-FFF2-40B4-BE49-F238E27FC236}">
                <a16:creationId xmlns:a16="http://schemas.microsoft.com/office/drawing/2014/main" id="{769D0735-C66D-491C-BC31-B8134032E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1022" y="934370"/>
            <a:ext cx="2379033" cy="16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639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E4BBF6-8F7A-452C-9E2B-69A46D10032D}"/>
              </a:ext>
            </a:extLst>
          </p:cNvPr>
          <p:cNvSpPr txBox="1"/>
          <p:nvPr/>
        </p:nvSpPr>
        <p:spPr>
          <a:xfrm>
            <a:off x="352096" y="1772142"/>
            <a:ext cx="3284483" cy="2308324"/>
          </a:xfrm>
          <a:prstGeom prst="rect">
            <a:avLst/>
          </a:prstGeom>
          <a:noFill/>
        </p:spPr>
        <p:txBody>
          <a:bodyPr wrap="square">
            <a:spAutoFit/>
          </a:bodyPr>
          <a:lstStyle/>
          <a:p>
            <a:pPr algn="just"/>
            <a:r>
              <a:rPr lang="es-ES" sz="2400" b="0" i="0" dirty="0">
                <a:effectLst/>
                <a:latin typeface="Segoe UI" panose="020B0502040204020203" pitchFamily="34" charset="0"/>
              </a:rPr>
              <a:t>Inicie Visual Studio 2022. En la ventana de inicio, haz clic en </a:t>
            </a:r>
            <a:r>
              <a:rPr lang="es-ES" sz="2400" b="1" i="0" dirty="0">
                <a:effectLst/>
                <a:latin typeface="Segoe UI" panose="020B0502040204020203" pitchFamily="34" charset="0"/>
              </a:rPr>
              <a:t>Create a new project</a:t>
            </a:r>
            <a:r>
              <a:rPr lang="es-ES" sz="2400" b="0" i="0" dirty="0">
                <a:effectLst/>
                <a:latin typeface="Segoe UI" panose="020B0502040204020203" pitchFamily="34" charset="0"/>
              </a:rPr>
              <a:t> para crear un proyecto nuevo:</a:t>
            </a:r>
          </a:p>
        </p:txBody>
      </p:sp>
      <p:sp>
        <p:nvSpPr>
          <p:cNvPr id="4" name="Rectángulo 3">
            <a:extLst>
              <a:ext uri="{FF2B5EF4-FFF2-40B4-BE49-F238E27FC236}">
                <a16:creationId xmlns:a16="http://schemas.microsoft.com/office/drawing/2014/main" id="{A171B261-C4B0-460F-AC0E-96356AA14FB5}"/>
              </a:ext>
            </a:extLst>
          </p:cNvPr>
          <p:cNvSpPr/>
          <p:nvPr/>
        </p:nvSpPr>
        <p:spPr>
          <a:xfrm>
            <a:off x="1166648" y="326970"/>
            <a:ext cx="10930760" cy="523220"/>
          </a:xfrm>
          <a:prstGeom prst="rect">
            <a:avLst/>
          </a:prstGeom>
        </p:spPr>
        <p:txBody>
          <a:bodyPr wrap="square">
            <a:spAutoFit/>
          </a:bodyPr>
          <a:lstStyle/>
          <a:p>
            <a:pPr algn="ctr"/>
            <a:r>
              <a:rPr lang="es-ES" sz="2800" b="1" i="0" dirty="0">
                <a:solidFill>
                  <a:schemeClr val="bg1"/>
                </a:solidFill>
                <a:effectLst>
                  <a:outerShdw blurRad="38100" dist="38100" dir="2700000" algn="tl">
                    <a:srgbClr val="000000">
                      <a:alpha val="43137"/>
                    </a:srgbClr>
                  </a:outerShdw>
                </a:effectLst>
                <a:highlight>
                  <a:srgbClr val="CC00FF"/>
                </a:highlight>
                <a:latin typeface="Alegreya Sans"/>
              </a:rPr>
              <a:t>Creamos un nuevo proyecto y seleccionamos la Aplicación móvil (MAUI)</a:t>
            </a:r>
          </a:p>
        </p:txBody>
      </p:sp>
      <p:pic>
        <p:nvPicPr>
          <p:cNvPr id="5124" name="Picture 4" descr="Nueva solución.">
            <a:extLst>
              <a:ext uri="{FF2B5EF4-FFF2-40B4-BE49-F238E27FC236}">
                <a16:creationId xmlns:a16="http://schemas.microsoft.com/office/drawing/2014/main" id="{0BD7CEDD-B419-4DFC-99EF-52F1165C5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895" y="1041868"/>
            <a:ext cx="7851009" cy="522755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ET MAUI Archives - Eric Sjöström Jennerstrand">
            <a:extLst>
              <a:ext uri="{FF2B5EF4-FFF2-40B4-BE49-F238E27FC236}">
                <a16:creationId xmlns:a16="http://schemas.microsoft.com/office/drawing/2014/main" id="{5022DC1A-1BE3-472D-8724-846121A94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2" y="189188"/>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70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egir una plantilla.">
            <a:extLst>
              <a:ext uri="{FF2B5EF4-FFF2-40B4-BE49-F238E27FC236}">
                <a16:creationId xmlns:a16="http://schemas.microsoft.com/office/drawing/2014/main" id="{7A669ABB-C2AA-4D5E-B2F7-F45545AFB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922" y="633269"/>
            <a:ext cx="8397547" cy="559146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953DACF-0D83-4C85-93F2-2A61FB9D4B64}"/>
              </a:ext>
            </a:extLst>
          </p:cNvPr>
          <p:cNvSpPr txBox="1"/>
          <p:nvPr/>
        </p:nvSpPr>
        <p:spPr>
          <a:xfrm>
            <a:off x="315529" y="2158800"/>
            <a:ext cx="2995449" cy="2308324"/>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Crear un nuevo proyecto</a:t>
            </a:r>
            <a:r>
              <a:rPr lang="es-ES" b="0" i="0" dirty="0">
                <a:effectLst/>
                <a:latin typeface="Segoe UI" panose="020B0502040204020203" pitchFamily="34" charset="0"/>
              </a:rPr>
              <a:t>, selecciona </a:t>
            </a:r>
            <a:r>
              <a:rPr lang="es-ES" b="1" i="0" dirty="0">
                <a:effectLst/>
                <a:latin typeface="Segoe UI" panose="020B0502040204020203" pitchFamily="34" charset="0"/>
              </a:rPr>
              <a:t>MAUI</a:t>
            </a:r>
            <a:r>
              <a:rPr lang="es-ES" b="0" i="0" dirty="0">
                <a:effectLst/>
                <a:latin typeface="Segoe UI" panose="020B0502040204020203" pitchFamily="34" charset="0"/>
              </a:rPr>
              <a:t> en la lista desplegable </a:t>
            </a:r>
            <a:r>
              <a:rPr lang="es-ES" b="1" i="0" dirty="0">
                <a:effectLst/>
                <a:latin typeface="Segoe UI" panose="020B0502040204020203" pitchFamily="34" charset="0"/>
              </a:rPr>
              <a:t>Todos los tipos de proyecto</a:t>
            </a:r>
            <a:r>
              <a:rPr lang="es-ES" b="0" i="0" dirty="0">
                <a:effectLst/>
                <a:latin typeface="Segoe UI" panose="020B0502040204020203" pitchFamily="34" charset="0"/>
              </a:rPr>
              <a:t>, selecciona la plantilla </a:t>
            </a:r>
            <a:r>
              <a:rPr lang="es-ES" b="1" i="0" dirty="0">
                <a:effectLst/>
                <a:latin typeface="Segoe UI" panose="020B0502040204020203" pitchFamily="34" charset="0"/>
              </a:rPr>
              <a:t>.NET MAUI App</a:t>
            </a:r>
            <a:r>
              <a:rPr lang="es-ES" b="0" i="0" dirty="0">
                <a:effectLst/>
                <a:latin typeface="Segoe UI" panose="020B0502040204020203" pitchFamily="34" charset="0"/>
              </a:rPr>
              <a:t> y luego el botón </a:t>
            </a:r>
            <a:r>
              <a:rPr lang="es-ES" b="1" i="0" dirty="0">
                <a:effectLst/>
                <a:latin typeface="Segoe UI" panose="020B0502040204020203" pitchFamily="34" charset="0"/>
              </a:rPr>
              <a:t>Siguiente</a:t>
            </a:r>
            <a:endParaRPr lang="es-DO" dirty="0"/>
          </a:p>
        </p:txBody>
      </p:sp>
      <p:pic>
        <p:nvPicPr>
          <p:cNvPr id="4" name="Picture 4" descr="NET MAUI Archives - Eric Sjöström Jennerstrand">
            <a:extLst>
              <a:ext uri="{FF2B5EF4-FFF2-40B4-BE49-F238E27FC236}">
                <a16:creationId xmlns:a16="http://schemas.microsoft.com/office/drawing/2014/main" id="{30F370E1-0B20-403E-ABD0-8AB4889A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461" y="863146"/>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41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figure el proyecto.">
            <a:extLst>
              <a:ext uri="{FF2B5EF4-FFF2-40B4-BE49-F238E27FC236}">
                <a16:creationId xmlns:a16="http://schemas.microsoft.com/office/drawing/2014/main" id="{66085A86-52B0-4045-8EE8-6493ED39D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559" y="1016064"/>
            <a:ext cx="8502650" cy="566144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11F84C3-C49A-4107-840B-46DA7A2BA1F2}"/>
              </a:ext>
            </a:extLst>
          </p:cNvPr>
          <p:cNvSpPr txBox="1"/>
          <p:nvPr/>
        </p:nvSpPr>
        <p:spPr>
          <a:xfrm>
            <a:off x="347060" y="180492"/>
            <a:ext cx="11655754" cy="646331"/>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Configurar el nuevo proyecto</a:t>
            </a:r>
            <a:r>
              <a:rPr lang="es-ES" b="0" i="0" dirty="0">
                <a:effectLst/>
                <a:latin typeface="Segoe UI" panose="020B0502040204020203" pitchFamily="34" charset="0"/>
              </a:rPr>
              <a:t>, dale un nombre al proyecto, elige una ubicación adecuada para él y selecciona el botón </a:t>
            </a:r>
            <a:r>
              <a:rPr lang="es-ES" b="1" i="0" dirty="0">
                <a:effectLst/>
                <a:latin typeface="Segoe UI" panose="020B0502040204020203" pitchFamily="34" charset="0"/>
              </a:rPr>
              <a:t>Siguiente</a:t>
            </a:r>
            <a:r>
              <a:rPr lang="es-ES" b="0" i="0" dirty="0">
                <a:effectLst/>
                <a:latin typeface="Segoe UI" panose="020B0502040204020203" pitchFamily="34" charset="0"/>
              </a:rPr>
              <a:t>:</a:t>
            </a:r>
            <a:endParaRPr lang="es-DO" dirty="0"/>
          </a:p>
        </p:txBody>
      </p:sp>
      <p:pic>
        <p:nvPicPr>
          <p:cNvPr id="5" name="Picture 4" descr="NET MAUI Archives - Eric Sjöström Jennerstrand">
            <a:extLst>
              <a:ext uri="{FF2B5EF4-FFF2-40B4-BE49-F238E27FC236}">
                <a16:creationId xmlns:a16="http://schemas.microsoft.com/office/drawing/2014/main" id="{71B0CC41-AC3A-4E15-BCB4-741D65B8E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54" y="2050950"/>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2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formación adicional.">
            <a:extLst>
              <a:ext uri="{FF2B5EF4-FFF2-40B4-BE49-F238E27FC236}">
                <a16:creationId xmlns:a16="http://schemas.microsoft.com/office/drawing/2014/main" id="{E72D922F-F2DE-4310-82C3-19806EFE7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806" y="867048"/>
            <a:ext cx="8415392" cy="560593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61C2E013-A49A-4418-A3B0-1AC82DE8940C}"/>
              </a:ext>
            </a:extLst>
          </p:cNvPr>
          <p:cNvSpPr txBox="1"/>
          <p:nvPr/>
        </p:nvSpPr>
        <p:spPr>
          <a:xfrm>
            <a:off x="283778" y="220717"/>
            <a:ext cx="11740055" cy="646331"/>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Información adicional</a:t>
            </a:r>
            <a:r>
              <a:rPr lang="es-ES" b="0" i="0" dirty="0">
                <a:effectLst/>
                <a:latin typeface="Segoe UI" panose="020B0502040204020203" pitchFamily="34" charset="0"/>
              </a:rPr>
              <a:t>, elige la versión de .NET a la que te quieres dirigirte y haz clic en el botón </a:t>
            </a:r>
            <a:r>
              <a:rPr lang="es-ES" b="1" i="0" dirty="0">
                <a:effectLst/>
                <a:latin typeface="Segoe UI" panose="020B0502040204020203" pitchFamily="34" charset="0"/>
              </a:rPr>
              <a:t>Crear</a:t>
            </a:r>
            <a:r>
              <a:rPr lang="es-ES" b="0" i="0" dirty="0">
                <a:effectLst/>
                <a:latin typeface="Segoe UI" panose="020B0502040204020203" pitchFamily="34" charset="0"/>
              </a:rPr>
              <a:t>:</a:t>
            </a:r>
            <a:endParaRPr lang="es-DO" dirty="0"/>
          </a:p>
        </p:txBody>
      </p:sp>
      <p:pic>
        <p:nvPicPr>
          <p:cNvPr id="5" name="Picture 4" descr="NET MAUI Archives - Eric Sjöström Jennerstrand">
            <a:extLst>
              <a:ext uri="{FF2B5EF4-FFF2-40B4-BE49-F238E27FC236}">
                <a16:creationId xmlns:a16="http://schemas.microsoft.com/office/drawing/2014/main" id="{782CA272-318E-43F5-934C-089AE3AE1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71" y="1671189"/>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10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1225" y="106263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95111" y="993099"/>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49896" y="1265810"/>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72280" y="1258719"/>
            <a:ext cx="1470288" cy="307777"/>
          </a:xfrm>
          <a:prstGeom prst="rect">
            <a:avLst/>
          </a:prstGeom>
          <a:noFill/>
        </p:spPr>
        <p:txBody>
          <a:bodyPr wrap="square" rtlCol="0">
            <a:spAutoFit/>
          </a:bodyPr>
          <a:lstStyle/>
          <a:p>
            <a:pPr algn="ctr"/>
            <a:r>
              <a:rPr lang="en-US" sz="1400" b="1" dirty="0"/>
              <a:t>809-870-6366</a:t>
            </a:r>
            <a:endParaRPr lang="es-DO" sz="1400" b="1"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5823" y="1985171"/>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CB2F87D-D81C-40C3-9353-BD17835E0528}"/>
              </a:ext>
            </a:extLst>
          </p:cNvPr>
          <p:cNvSpPr txBox="1"/>
          <p:nvPr/>
        </p:nvSpPr>
        <p:spPr>
          <a:xfrm>
            <a:off x="367862" y="4451920"/>
            <a:ext cx="11361683" cy="338554"/>
          </a:xfrm>
          <a:prstGeom prst="rect">
            <a:avLst/>
          </a:prstGeom>
          <a:noFill/>
        </p:spPr>
        <p:txBody>
          <a:bodyPr wrap="square">
            <a:spAutoFit/>
          </a:bodyPr>
          <a:lstStyle/>
          <a:p>
            <a:pPr algn="ctr"/>
            <a:r>
              <a:rPr lang="es-DO" sz="1600" dirty="0">
                <a:hlinkClick r:id="rId2"/>
              </a:rPr>
              <a:t>https://learn.microsoft.com/es-es/dotnet/maui/get-started/first-app?view=net-maui-9.0&amp;tabs=vswin&amp;pivots=devices-android</a:t>
            </a:r>
            <a:endParaRPr lang="es-DO" sz="1600" dirty="0"/>
          </a:p>
        </p:txBody>
      </p:sp>
      <p:sp>
        <p:nvSpPr>
          <p:cNvPr id="5" name="CuadroTexto 4">
            <a:extLst>
              <a:ext uri="{FF2B5EF4-FFF2-40B4-BE49-F238E27FC236}">
                <a16:creationId xmlns:a16="http://schemas.microsoft.com/office/drawing/2014/main" id="{9D1E3191-208F-46EF-989C-927D402034AA}"/>
              </a:ext>
            </a:extLst>
          </p:cNvPr>
          <p:cNvSpPr txBox="1"/>
          <p:nvPr/>
        </p:nvSpPr>
        <p:spPr>
          <a:xfrm>
            <a:off x="3048000" y="3246961"/>
            <a:ext cx="6096000" cy="369332"/>
          </a:xfrm>
          <a:prstGeom prst="rect">
            <a:avLst/>
          </a:prstGeom>
          <a:noFill/>
        </p:spPr>
        <p:txBody>
          <a:bodyPr wrap="square">
            <a:spAutoFit/>
          </a:bodyPr>
          <a:lstStyle/>
          <a:p>
            <a:pPr algn="l"/>
            <a:r>
              <a:rPr lang="es-DO" b="1" i="0">
                <a:solidFill>
                  <a:srgbClr val="FFFFFF"/>
                </a:solidFill>
                <a:effectLst/>
                <a:latin typeface="Segoe UI" panose="020B0502040204020203" pitchFamily="34" charset="0"/>
              </a:rPr>
              <a:t>Documentación de .NET Multi-platform App UI</a:t>
            </a:r>
          </a:p>
        </p:txBody>
      </p:sp>
      <p:sp>
        <p:nvSpPr>
          <p:cNvPr id="7" name="CuadroTexto 6">
            <a:extLst>
              <a:ext uri="{FF2B5EF4-FFF2-40B4-BE49-F238E27FC236}">
                <a16:creationId xmlns:a16="http://schemas.microsoft.com/office/drawing/2014/main" id="{4000953E-92EB-49F1-9CA3-7DAC6EE8CD28}"/>
              </a:ext>
            </a:extLst>
          </p:cNvPr>
          <p:cNvSpPr txBox="1"/>
          <p:nvPr/>
        </p:nvSpPr>
        <p:spPr>
          <a:xfrm>
            <a:off x="1408385" y="3136612"/>
            <a:ext cx="9375225" cy="584775"/>
          </a:xfrm>
          <a:prstGeom prst="rect">
            <a:avLst/>
          </a:prstGeom>
          <a:noFill/>
        </p:spPr>
        <p:txBody>
          <a:bodyPr wrap="square">
            <a:spAutoFit/>
          </a:bodyPr>
          <a:lstStyle/>
          <a:p>
            <a:pPr algn="ctr"/>
            <a:r>
              <a:rPr lang="es-DO" sz="3200" b="1" i="0" dirty="0">
                <a:solidFill>
                  <a:srgbClr val="FF00FF"/>
                </a:solidFill>
                <a:effectLst/>
                <a:latin typeface="Segoe UI" panose="020B0502040204020203" pitchFamily="34" charset="0"/>
              </a:rPr>
              <a:t>Documentación de .NET Multi-platform App UI</a:t>
            </a:r>
          </a:p>
        </p:txBody>
      </p:sp>
      <p:sp>
        <p:nvSpPr>
          <p:cNvPr id="9" name="CuadroTexto 8">
            <a:extLst>
              <a:ext uri="{FF2B5EF4-FFF2-40B4-BE49-F238E27FC236}">
                <a16:creationId xmlns:a16="http://schemas.microsoft.com/office/drawing/2014/main" id="{F8D9D06E-458C-4368-A1C8-E9C30DFBEF86}"/>
              </a:ext>
            </a:extLst>
          </p:cNvPr>
          <p:cNvSpPr txBox="1"/>
          <p:nvPr/>
        </p:nvSpPr>
        <p:spPr>
          <a:xfrm>
            <a:off x="2201916" y="575809"/>
            <a:ext cx="7788165" cy="646331"/>
          </a:xfrm>
          <a:prstGeom prst="rect">
            <a:avLst/>
          </a:prstGeom>
          <a:noFill/>
        </p:spPr>
        <p:txBody>
          <a:bodyPr wrap="square">
            <a:spAutoFit/>
          </a:bodyPr>
          <a:lstStyle>
            <a:defPPr>
              <a:defRPr lang="es-DO"/>
            </a:defPPr>
            <a:lvl1pPr algn="ctr">
              <a:defRPr sz="2400" b="1" i="0">
                <a:solidFill>
                  <a:srgbClr val="FF00FF"/>
                </a:solidFill>
                <a:effectLst/>
                <a:latin typeface="Segoe UI" panose="020B0502040204020203" pitchFamily="34" charset="0"/>
              </a:defRPr>
            </a:lvl1pPr>
          </a:lstStyle>
          <a:p>
            <a:r>
              <a:rPr lang="es-DO" sz="3600" dirty="0">
                <a:solidFill>
                  <a:srgbClr val="00B0F0"/>
                </a:solidFill>
              </a:rPr>
              <a:t>Documentación de Xamarin</a:t>
            </a:r>
          </a:p>
        </p:txBody>
      </p:sp>
      <p:sp>
        <p:nvSpPr>
          <p:cNvPr id="11" name="CuadroTexto 10">
            <a:extLst>
              <a:ext uri="{FF2B5EF4-FFF2-40B4-BE49-F238E27FC236}">
                <a16:creationId xmlns:a16="http://schemas.microsoft.com/office/drawing/2014/main" id="{A5DFC6D8-CDF2-4D06-B807-83638A2EADF2}"/>
              </a:ext>
            </a:extLst>
          </p:cNvPr>
          <p:cNvSpPr txBox="1"/>
          <p:nvPr/>
        </p:nvSpPr>
        <p:spPr>
          <a:xfrm>
            <a:off x="483476" y="1631759"/>
            <a:ext cx="11456276" cy="523220"/>
          </a:xfrm>
          <a:prstGeom prst="rect">
            <a:avLst/>
          </a:prstGeom>
          <a:noFill/>
        </p:spPr>
        <p:txBody>
          <a:bodyPr wrap="square">
            <a:spAutoFit/>
          </a:bodyPr>
          <a:lstStyle/>
          <a:p>
            <a:pPr algn="ctr"/>
            <a:r>
              <a:rPr lang="es-DO" sz="2800" dirty="0">
                <a:hlinkClick r:id="rId3"/>
              </a:rPr>
              <a:t>https://learn.microsoft.com/es-es/previous-versions/xamarin/</a:t>
            </a:r>
            <a:endParaRPr lang="es-DO" sz="2800" dirty="0"/>
          </a:p>
        </p:txBody>
      </p:sp>
      <p:sp>
        <p:nvSpPr>
          <p:cNvPr id="12" name="CuadroTexto 11">
            <a:extLst>
              <a:ext uri="{FF2B5EF4-FFF2-40B4-BE49-F238E27FC236}">
                <a16:creationId xmlns:a16="http://schemas.microsoft.com/office/drawing/2014/main" id="{65DAA574-A6C0-4B5A-8476-5EE390D36BFE}"/>
              </a:ext>
            </a:extLst>
          </p:cNvPr>
          <p:cNvSpPr txBox="1"/>
          <p:nvPr/>
        </p:nvSpPr>
        <p:spPr>
          <a:xfrm>
            <a:off x="136634" y="5220736"/>
            <a:ext cx="11876690" cy="954107"/>
          </a:xfrm>
          <a:prstGeom prst="rect">
            <a:avLst/>
          </a:prstGeom>
          <a:noFill/>
        </p:spPr>
        <p:txBody>
          <a:bodyPr wrap="square" rtlCol="0">
            <a:spAutoFit/>
          </a:bodyPr>
          <a:lstStyle/>
          <a:p>
            <a:pPr algn="ctr"/>
            <a:r>
              <a:rPr lang="es-ES" sz="2800" b="1" i="0" dirty="0">
                <a:solidFill>
                  <a:srgbClr val="FF0000"/>
                </a:solidFill>
                <a:effectLst/>
                <a:latin typeface="Inter"/>
              </a:rPr>
              <a:t>Aquí está todo lo que necesitas saber de ambas plataformas 📱. Recuerda que el soporte de Xamarin 💻 terminó en el primer cuatrimestre de 2024 🚀.</a:t>
            </a:r>
            <a:endParaRPr lang="es-DO" sz="2800" b="1" dirty="0">
              <a:solidFill>
                <a:srgbClr val="FF0000"/>
              </a:solidFill>
              <a:effectLst>
                <a:outerShdw blurRad="38100" dist="38100" dir="2700000" algn="tl">
                  <a:srgbClr val="000000">
                    <a:alpha val="43137"/>
                  </a:srgbClr>
                </a:outerShdw>
              </a:effectLst>
              <a:highlight>
                <a:srgbClr val="FF0000"/>
              </a:highlight>
            </a:endParaRPr>
          </a:p>
        </p:txBody>
      </p:sp>
    </p:spTree>
    <p:extLst>
      <p:ext uri="{BB962C8B-B14F-4D97-AF65-F5344CB8AC3E}">
        <p14:creationId xmlns:p14="http://schemas.microsoft.com/office/powerpoint/2010/main" val="3310925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sarrollo de Apps Cross-Platform con Xamarin.Forms | SG Buzz">
            <a:extLst>
              <a:ext uri="{FF2B5EF4-FFF2-40B4-BE49-F238E27FC236}">
                <a16:creationId xmlns:a16="http://schemas.microsoft.com/office/drawing/2014/main" id="{E2D533AB-271C-3277-0271-8840FD2C7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798574"/>
            <a:ext cx="2457450" cy="526085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B346319-591F-C06E-2F46-F74B45BFEF84}"/>
              </a:ext>
            </a:extLst>
          </p:cNvPr>
          <p:cNvSpPr txBox="1"/>
          <p:nvPr/>
        </p:nvSpPr>
        <p:spPr>
          <a:xfrm>
            <a:off x="2790826" y="1720840"/>
            <a:ext cx="8763000" cy="3416320"/>
          </a:xfrm>
          <a:prstGeom prst="rect">
            <a:avLst/>
          </a:prstGeom>
          <a:noFill/>
        </p:spPr>
        <p:txBody>
          <a:bodyPr wrap="square">
            <a:spAutoFit/>
          </a:bodyPr>
          <a:lstStyle/>
          <a:p>
            <a:r>
              <a:rPr lang="en-US" b="1" dirty="0">
                <a:solidFill>
                  <a:srgbClr val="00B0F0"/>
                </a:solidFill>
              </a:rPr>
              <a:t>Nombre_de_la_app/ C#</a:t>
            </a:r>
          </a:p>
          <a:p>
            <a:r>
              <a:rPr lang="en-US" dirty="0"/>
              <a:t>│</a:t>
            </a:r>
          </a:p>
          <a:p>
            <a:r>
              <a:rPr lang="en-US" b="1" dirty="0"/>
              <a:t>Nombre_de_la_app /                     </a:t>
            </a:r>
            <a:r>
              <a:rPr lang="en-US" dirty="0"/>
              <a:t>// Proyecto Portable</a:t>
            </a:r>
          </a:p>
          <a:p>
            <a:r>
              <a:rPr lang="en-US" dirty="0"/>
              <a:t>│   ├── App.xaml                                // Archivo de definición XAML de la aplicación</a:t>
            </a:r>
          </a:p>
          <a:p>
            <a:r>
              <a:rPr lang="en-US" dirty="0"/>
              <a:t>│   ├── App.xaml.cs                         // Código detrás de la definición XAML  </a:t>
            </a:r>
            <a:r>
              <a:rPr lang="en-US" b="1" dirty="0">
                <a:highlight>
                  <a:srgbClr val="FFFF00"/>
                </a:highlight>
              </a:rPr>
              <a:t>code behind</a:t>
            </a:r>
          </a:p>
          <a:p>
            <a:r>
              <a:rPr lang="en-US" dirty="0"/>
              <a:t>│   └── MainPage.xaml                   // Página principal de la aplicación</a:t>
            </a:r>
          </a:p>
          <a:p>
            <a:r>
              <a:rPr lang="en-US" dirty="0"/>
              <a:t>│</a:t>
            </a:r>
          </a:p>
          <a:p>
            <a:r>
              <a:rPr lang="en-US" b="1" dirty="0"/>
              <a:t>Nombre_de_la_app.Android/             </a:t>
            </a:r>
            <a:r>
              <a:rPr lang="en-US" dirty="0"/>
              <a:t>// Proyecto específico para-Android</a:t>
            </a:r>
          </a:p>
          <a:p>
            <a:r>
              <a:rPr lang="en-US" dirty="0"/>
              <a:t>│   └── MainActivity.cs                               // Actividad principal de Android</a:t>
            </a:r>
          </a:p>
          <a:p>
            <a:r>
              <a:rPr lang="en-US" dirty="0"/>
              <a:t>│</a:t>
            </a:r>
          </a:p>
          <a:p>
            <a:r>
              <a:rPr lang="en-US" b="1" dirty="0"/>
              <a:t>Nombre_de_la_app.iOS/                      </a:t>
            </a:r>
            <a:r>
              <a:rPr lang="en-US" dirty="0"/>
              <a:t>// Proyecto específico para iOS</a:t>
            </a:r>
          </a:p>
          <a:p>
            <a:r>
              <a:rPr lang="en-US" dirty="0"/>
              <a:t>    └── AppDelegate.cs                            // Delegado de la aplicación iOS</a:t>
            </a:r>
          </a:p>
        </p:txBody>
      </p:sp>
      <p:sp>
        <p:nvSpPr>
          <p:cNvPr id="2" name="CuadroTexto 1">
            <a:extLst>
              <a:ext uri="{FF2B5EF4-FFF2-40B4-BE49-F238E27FC236}">
                <a16:creationId xmlns:a16="http://schemas.microsoft.com/office/drawing/2014/main" id="{A569CB54-4AF3-4E0E-9619-A0F6080ABDE3}"/>
              </a:ext>
            </a:extLst>
          </p:cNvPr>
          <p:cNvSpPr txBox="1"/>
          <p:nvPr/>
        </p:nvSpPr>
        <p:spPr>
          <a:xfrm>
            <a:off x="3615560" y="275935"/>
            <a:ext cx="8187558" cy="646331"/>
          </a:xfrm>
          <a:prstGeom prst="rect">
            <a:avLst/>
          </a:prstGeom>
          <a:noFill/>
        </p:spPr>
        <p:txBody>
          <a:bodyPr wrap="square" rtlCol="0">
            <a:spAutoFit/>
          </a:bodyPr>
          <a:lstStyle/>
          <a:p>
            <a:pPr algn="ctr"/>
            <a:r>
              <a:rPr lang="es-ES" sz="3600" b="1" dirty="0"/>
              <a:t>Estructura de un proyecto en </a:t>
            </a:r>
            <a:r>
              <a:rPr lang="es-ES" sz="3600" b="1" dirty="0">
                <a:solidFill>
                  <a:srgbClr val="00B0F0"/>
                </a:solidFill>
                <a:effectLst>
                  <a:outerShdw blurRad="38100" dist="38100" dir="2700000" algn="tl">
                    <a:srgbClr val="000000">
                      <a:alpha val="43137"/>
                    </a:srgbClr>
                  </a:outerShdw>
                </a:effectLst>
              </a:rPr>
              <a:t>Xamarin </a:t>
            </a:r>
            <a:endParaRPr lang="es-DO" sz="3600" b="1" dirty="0">
              <a:solidFill>
                <a:srgbClr val="00B0F0"/>
              </a:solidFill>
              <a:effectLst>
                <a:outerShdw blurRad="38100" dist="38100" dir="2700000" algn="tl">
                  <a:srgbClr val="000000">
                    <a:alpha val="43137"/>
                  </a:srgbClr>
                </a:outerShdw>
              </a:effectLst>
            </a:endParaRPr>
          </a:p>
        </p:txBody>
      </p:sp>
      <p:pic>
        <p:nvPicPr>
          <p:cNvPr id="5" name="Picture 2" descr="Xamarin Mobile App Development | Clarity">
            <a:extLst>
              <a:ext uri="{FF2B5EF4-FFF2-40B4-BE49-F238E27FC236}">
                <a16:creationId xmlns:a16="http://schemas.microsoft.com/office/drawing/2014/main" id="{88CCEADF-222D-43E6-869F-8FE18C277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767" y="137967"/>
            <a:ext cx="1331391" cy="92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83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D621F2E-1BEB-44EA-BAFD-A4C8977E34D4}"/>
              </a:ext>
            </a:extLst>
          </p:cNvPr>
          <p:cNvSpPr txBox="1"/>
          <p:nvPr/>
        </p:nvSpPr>
        <p:spPr>
          <a:xfrm>
            <a:off x="420413" y="198961"/>
            <a:ext cx="10089931" cy="523220"/>
          </a:xfrm>
          <a:prstGeom prst="rect">
            <a:avLst/>
          </a:prstGeom>
          <a:noFill/>
        </p:spPr>
        <p:txBody>
          <a:bodyPr wrap="square">
            <a:spAutoFit/>
          </a:bodyPr>
          <a:lstStyle/>
          <a:p>
            <a:r>
              <a:rPr lang="es-ES" sz="2800" dirty="0"/>
              <a:t>📌 Estructura de un Proyecto en Xamarin.Forms</a:t>
            </a:r>
            <a:endParaRPr lang="es-DO" sz="2800" dirty="0"/>
          </a:p>
        </p:txBody>
      </p:sp>
      <p:sp>
        <p:nvSpPr>
          <p:cNvPr id="5" name="CuadroTexto 4">
            <a:extLst>
              <a:ext uri="{FF2B5EF4-FFF2-40B4-BE49-F238E27FC236}">
                <a16:creationId xmlns:a16="http://schemas.microsoft.com/office/drawing/2014/main" id="{CCADE442-1BE0-4AFA-A8D6-C9ADDC785E78}"/>
              </a:ext>
            </a:extLst>
          </p:cNvPr>
          <p:cNvSpPr txBox="1"/>
          <p:nvPr/>
        </p:nvSpPr>
        <p:spPr>
          <a:xfrm>
            <a:off x="420414" y="1160824"/>
            <a:ext cx="7430814" cy="4124206"/>
          </a:xfrm>
          <a:prstGeom prst="rect">
            <a:avLst/>
          </a:prstGeom>
          <a:noFill/>
        </p:spPr>
        <p:txBody>
          <a:bodyPr wrap="square">
            <a:spAutoFit/>
          </a:bodyPr>
          <a:lstStyle/>
          <a:p>
            <a:r>
              <a:rPr lang="es-DO" dirty="0"/>
              <a:t>📂 </a:t>
            </a:r>
            <a:r>
              <a:rPr lang="es-DO" sz="2800" b="1" dirty="0">
                <a:effectLst>
                  <a:outerShdw blurRad="38100" dist="38100" dir="2700000" algn="tl">
                    <a:srgbClr val="000000">
                      <a:alpha val="43137"/>
                    </a:srgbClr>
                  </a:outerShdw>
                </a:effectLst>
              </a:rPr>
              <a:t>MiAppXamarin/</a:t>
            </a:r>
          </a:p>
          <a:p>
            <a:r>
              <a:rPr lang="es-DO" dirty="0"/>
              <a:t>│── 📂 MiAppXamarin (Proyecto Compartido)</a:t>
            </a:r>
          </a:p>
          <a:p>
            <a:r>
              <a:rPr lang="es-DO" dirty="0"/>
              <a:t>│   ├── 📂 Views/ (Interfaces de usuario)</a:t>
            </a:r>
          </a:p>
          <a:p>
            <a:r>
              <a:rPr lang="es-DO" dirty="0"/>
              <a:t>│   ├── 📂 ViewModels/ (Lógica y binding)</a:t>
            </a:r>
          </a:p>
          <a:p>
            <a:r>
              <a:rPr lang="es-DO" dirty="0"/>
              <a:t>│   ├── 📂 Models/ (Definición de datos)</a:t>
            </a:r>
          </a:p>
          <a:p>
            <a:r>
              <a:rPr lang="es-DO" dirty="0"/>
              <a:t>│   ├── 📂 Resources/ (Imágenes, estilos)</a:t>
            </a:r>
          </a:p>
          <a:p>
            <a:r>
              <a:rPr lang="es-DO" dirty="0"/>
              <a:t>│   ├── 📜 App.xaml (Configuración inicial)</a:t>
            </a:r>
          </a:p>
          <a:p>
            <a:r>
              <a:rPr lang="es-DO" dirty="0"/>
              <a:t>│   ├── 📜 MainPage.xaml (Pantalla principal)</a:t>
            </a:r>
          </a:p>
          <a:p>
            <a:r>
              <a:rPr lang="es-DO" dirty="0"/>
              <a:t>│   ├── 📜 MiAppXamarin.csproj (Archivo del proyecto)</a:t>
            </a:r>
          </a:p>
          <a:p>
            <a:r>
              <a:rPr lang="es-DO" dirty="0"/>
              <a:t>│</a:t>
            </a:r>
          </a:p>
          <a:p>
            <a:r>
              <a:rPr lang="es-DO" dirty="0"/>
              <a:t>│── 📂 MiAppXamarin.Android (Proyecto para Android)</a:t>
            </a:r>
          </a:p>
          <a:p>
            <a:r>
              <a:rPr lang="es-DO" dirty="0"/>
              <a:t>│── 📂 MiAppXamarin.iOS (Proyecto para iOS)</a:t>
            </a:r>
          </a:p>
          <a:p>
            <a:r>
              <a:rPr lang="es-DO" dirty="0"/>
              <a:t>│── 📂 MiAppXamarin.UWP (Proyecto para Windows) (Opcional)</a:t>
            </a:r>
          </a:p>
          <a:p>
            <a:r>
              <a:rPr lang="es-DO" dirty="0"/>
              <a:t>│── 📜 MiAppXamarin.sln (Solución del proyecto)</a:t>
            </a:r>
          </a:p>
        </p:txBody>
      </p:sp>
    </p:spTree>
    <p:extLst>
      <p:ext uri="{BB962C8B-B14F-4D97-AF65-F5344CB8AC3E}">
        <p14:creationId xmlns:p14="http://schemas.microsoft.com/office/powerpoint/2010/main" val="3250028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B346319-591F-C06E-2F46-F74B45BFEF84}"/>
              </a:ext>
            </a:extLst>
          </p:cNvPr>
          <p:cNvSpPr txBox="1"/>
          <p:nvPr/>
        </p:nvSpPr>
        <p:spPr>
          <a:xfrm>
            <a:off x="3899337" y="798574"/>
            <a:ext cx="7749081" cy="5970865"/>
          </a:xfrm>
          <a:prstGeom prst="rect">
            <a:avLst/>
          </a:prstGeom>
          <a:noFill/>
        </p:spPr>
        <p:txBody>
          <a:bodyPr wrap="square">
            <a:spAutoFit/>
          </a:bodyPr>
          <a:lstStyle/>
          <a:p>
            <a:r>
              <a:rPr lang="en-US" b="1" dirty="0">
                <a:solidFill>
                  <a:srgbClr val="B38FFF"/>
                </a:solidFill>
                <a:effectLst>
                  <a:outerShdw blurRad="38100" dist="38100" dir="2700000" algn="tl">
                    <a:srgbClr val="000000">
                      <a:alpha val="43137"/>
                    </a:srgbClr>
                  </a:outerShdw>
                </a:effectLst>
              </a:rPr>
              <a:t># Estructura de un Proyecto .NET MAUI por Defecto</a:t>
            </a:r>
          </a:p>
          <a:p>
            <a:endParaRPr lang="en-US" sz="1400" b="1" dirty="0"/>
          </a:p>
          <a:p>
            <a:r>
              <a:rPr lang="en-US" sz="1400" b="1" dirty="0"/>
              <a:t>## Nombre_de_la_app/</a:t>
            </a:r>
          </a:p>
          <a:p>
            <a:endParaRPr lang="en-US" sz="1400" b="1" dirty="0"/>
          </a:p>
          <a:p>
            <a:r>
              <a:rPr lang="en-US" sz="1400" b="1" dirty="0"/>
              <a:t>### C#</a:t>
            </a:r>
          </a:p>
          <a:p>
            <a:endParaRPr lang="en-US" sz="1400" b="1" dirty="0"/>
          </a:p>
          <a:p>
            <a:r>
              <a:rPr lang="en-US" sz="1400" b="1" dirty="0">
                <a:solidFill>
                  <a:srgbClr val="CC00FF"/>
                </a:solidFill>
              </a:rPr>
              <a:t>- **Nombre_de_la_app/**            </a:t>
            </a:r>
            <a:r>
              <a:rPr lang="en-US" sz="1400" b="1" dirty="0"/>
              <a:t>// Proyecto Portable</a:t>
            </a:r>
          </a:p>
          <a:p>
            <a:r>
              <a:rPr lang="en-US" sz="1400" b="1" dirty="0"/>
              <a:t>  - **App.xaml**                               // Archivo de definición XAML de la aplicación</a:t>
            </a:r>
          </a:p>
          <a:p>
            <a:r>
              <a:rPr lang="en-US" sz="1400" b="1" dirty="0"/>
              <a:t>  - **App.xaml.cs**                          // Código detrás de la definición XAML</a:t>
            </a:r>
          </a:p>
          <a:p>
            <a:r>
              <a:rPr lang="en-US" sz="1400" b="1" dirty="0"/>
              <a:t>  - **MainPage.xaml**                    // Página principal de la aplicación</a:t>
            </a:r>
          </a:p>
          <a:p>
            <a:r>
              <a:rPr lang="en-US" sz="1400" b="1" dirty="0"/>
              <a:t>  - **MainPage.xaml.cs**               // Código detrás de la página principal</a:t>
            </a:r>
          </a:p>
          <a:p>
            <a:r>
              <a:rPr lang="en-US" sz="1400" b="1" dirty="0"/>
              <a:t>  - **MauiProgram.cs**                  // Archivo de configuración de MAUI</a:t>
            </a:r>
          </a:p>
          <a:p>
            <a:r>
              <a:rPr lang="en-US" sz="1400" b="1" dirty="0"/>
              <a:t>  - **Platforms/**                            // Carpeta para plataformas específicas</a:t>
            </a:r>
          </a:p>
          <a:p>
            <a:r>
              <a:rPr lang="en-US" sz="1400" b="1" dirty="0">
                <a:solidFill>
                  <a:srgbClr val="00B050"/>
                </a:solidFill>
              </a:rPr>
              <a:t>    - **Android/**                             </a:t>
            </a:r>
            <a:r>
              <a:rPr lang="en-US" sz="1400" b="1" dirty="0"/>
              <a:t>// Carpeta específica para Android</a:t>
            </a:r>
          </a:p>
          <a:p>
            <a:r>
              <a:rPr lang="en-US" sz="1400" b="1" dirty="0"/>
              <a:t>      - **MainActivity.cs**               // Actividad principal de Android</a:t>
            </a:r>
          </a:p>
          <a:p>
            <a:r>
              <a:rPr lang="en-US" sz="1400" b="1" dirty="0">
                <a:solidFill>
                  <a:schemeClr val="bg1">
                    <a:lumMod val="75000"/>
                  </a:schemeClr>
                </a:solidFill>
              </a:rPr>
              <a:t>    - **iOS/**                                     </a:t>
            </a:r>
            <a:r>
              <a:rPr lang="en-US" sz="1400" b="1" dirty="0"/>
              <a:t>// Carpeta específica para iOS</a:t>
            </a:r>
          </a:p>
          <a:p>
            <a:r>
              <a:rPr lang="en-US" sz="1400" b="1" dirty="0"/>
              <a:t>      - **AppDelegate.cs**              // Delegado de la aplicación iOS</a:t>
            </a:r>
          </a:p>
          <a:p>
            <a:r>
              <a:rPr lang="en-US" sz="1400" b="1" dirty="0"/>
              <a:t>    - **MacCatalyst/**                    // Carpeta específica para MacCatalyst</a:t>
            </a:r>
          </a:p>
          <a:p>
            <a:r>
              <a:rPr lang="en-US" sz="1400" b="1" dirty="0"/>
              <a:t>      - **AppDelegate.cs**              // Delegado de la aplicación MacCatalyst</a:t>
            </a:r>
          </a:p>
          <a:p>
            <a:r>
              <a:rPr lang="en-US" sz="1400" b="1" dirty="0"/>
              <a:t>    - **Windows/**                          // Carpeta específica para Windows</a:t>
            </a:r>
          </a:p>
          <a:p>
            <a:r>
              <a:rPr lang="en-US" sz="1400" b="1" dirty="0"/>
              <a:t>      - **App.xaml**                         // Archivo de definición XAML de la aplicación Windows</a:t>
            </a:r>
          </a:p>
          <a:p>
            <a:r>
              <a:rPr lang="en-US" sz="1400" b="1" dirty="0">
                <a:highlight>
                  <a:srgbClr val="FFFF00"/>
                </a:highlight>
              </a:rPr>
              <a:t>  - **Resources/**</a:t>
            </a:r>
            <a:r>
              <a:rPr lang="en-US" sz="1400" b="1" dirty="0"/>
              <a:t>                          // Carpeta para recursos</a:t>
            </a:r>
          </a:p>
          <a:p>
            <a:r>
              <a:rPr lang="en-US" sz="1400" b="1" dirty="0"/>
              <a:t>    - **Styles.xaml**                       // Archivo de estilos XAML</a:t>
            </a:r>
          </a:p>
          <a:p>
            <a:r>
              <a:rPr lang="en-US" sz="1400" b="1" dirty="0"/>
              <a:t>    - **Images/**                             // Carpeta para imágenes</a:t>
            </a:r>
          </a:p>
          <a:p>
            <a:r>
              <a:rPr lang="en-US" sz="1400" b="1" dirty="0"/>
              <a:t>    - **Fonts/**                                // Carpeta para fuentes</a:t>
            </a:r>
          </a:p>
          <a:p>
            <a:r>
              <a:rPr lang="en-US" sz="1400" b="1" dirty="0"/>
              <a:t>    - **Raw/**                                  // Carpeta para recursos sin procesar</a:t>
            </a:r>
          </a:p>
          <a:p>
            <a:endParaRPr lang="en-US" sz="1400" b="1" dirty="0"/>
          </a:p>
        </p:txBody>
      </p:sp>
      <p:sp>
        <p:nvSpPr>
          <p:cNvPr id="2" name="CuadroTexto 1">
            <a:extLst>
              <a:ext uri="{FF2B5EF4-FFF2-40B4-BE49-F238E27FC236}">
                <a16:creationId xmlns:a16="http://schemas.microsoft.com/office/drawing/2014/main" id="{A569CB54-4AF3-4E0E-9619-A0F6080ABDE3}"/>
              </a:ext>
            </a:extLst>
          </p:cNvPr>
          <p:cNvSpPr txBox="1"/>
          <p:nvPr/>
        </p:nvSpPr>
        <p:spPr>
          <a:xfrm>
            <a:off x="2501462" y="210207"/>
            <a:ext cx="8576441" cy="646331"/>
          </a:xfrm>
          <a:prstGeom prst="rect">
            <a:avLst/>
          </a:prstGeom>
          <a:noFill/>
        </p:spPr>
        <p:txBody>
          <a:bodyPr wrap="square" rtlCol="0">
            <a:spAutoFit/>
          </a:bodyPr>
          <a:lstStyle/>
          <a:p>
            <a:pPr algn="ctr"/>
            <a:r>
              <a:rPr lang="es-ES" sz="3600" b="1" dirty="0"/>
              <a:t>Estructura de un proyecto en </a:t>
            </a:r>
            <a:r>
              <a:rPr lang="es-ES" sz="3600" b="1" dirty="0">
                <a:solidFill>
                  <a:srgbClr val="9F8BE8"/>
                </a:solidFill>
                <a:effectLst>
                  <a:outerShdw blurRad="38100" dist="38100" dir="2700000" algn="tl">
                    <a:srgbClr val="000000">
                      <a:alpha val="43137"/>
                    </a:srgbClr>
                  </a:outerShdw>
                </a:effectLst>
              </a:rPr>
              <a:t>Maui</a:t>
            </a:r>
            <a:r>
              <a:rPr lang="es-ES" sz="3600" b="1" dirty="0">
                <a:solidFill>
                  <a:srgbClr val="00B0F0"/>
                </a:solidFill>
                <a:effectLst>
                  <a:outerShdw blurRad="38100" dist="38100" dir="2700000" algn="tl">
                    <a:srgbClr val="000000">
                      <a:alpha val="43137"/>
                    </a:srgbClr>
                  </a:outerShdw>
                </a:effectLst>
              </a:rPr>
              <a:t> </a:t>
            </a:r>
            <a:endParaRPr lang="es-DO" sz="3600" b="1" dirty="0">
              <a:solidFill>
                <a:srgbClr val="00B0F0"/>
              </a:solidFill>
              <a:effectLst>
                <a:outerShdw blurRad="38100" dist="38100" dir="2700000" algn="tl">
                  <a:srgbClr val="000000">
                    <a:alpha val="43137"/>
                  </a:srgbClr>
                </a:outerShdw>
              </a:effectLst>
            </a:endParaRPr>
          </a:p>
        </p:txBody>
      </p:sp>
      <p:pic>
        <p:nvPicPr>
          <p:cNvPr id="1026" name="Picture 2">
            <a:extLst>
              <a:ext uri="{FF2B5EF4-FFF2-40B4-BE49-F238E27FC236}">
                <a16:creationId xmlns:a16="http://schemas.microsoft.com/office/drawing/2014/main" id="{09F99D8F-D452-484A-A67D-898917383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24" y="856538"/>
            <a:ext cx="3681446" cy="56863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ET MAUI Archives - Eric Sjöström Jennerstrand">
            <a:extLst>
              <a:ext uri="{FF2B5EF4-FFF2-40B4-BE49-F238E27FC236}">
                <a16:creationId xmlns:a16="http://schemas.microsoft.com/office/drawing/2014/main" id="{138009B6-F8DB-4A3C-9BF7-5D537EBBA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5369" y="210207"/>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990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ADB87EF-B2F7-4BAB-8E08-E1993D81A424}"/>
              </a:ext>
            </a:extLst>
          </p:cNvPr>
          <p:cNvSpPr txBox="1"/>
          <p:nvPr/>
        </p:nvSpPr>
        <p:spPr>
          <a:xfrm>
            <a:off x="861848" y="1659220"/>
            <a:ext cx="9595945" cy="2800767"/>
          </a:xfrm>
          <a:prstGeom prst="rect">
            <a:avLst/>
          </a:prstGeom>
          <a:noFill/>
        </p:spPr>
        <p:txBody>
          <a:bodyPr wrap="square">
            <a:spAutoFit/>
          </a:bodyPr>
          <a:lstStyle/>
          <a:p>
            <a:r>
              <a:rPr lang="es-DO" sz="2400" dirty="0"/>
              <a:t>📂 </a:t>
            </a:r>
            <a:r>
              <a:rPr lang="es-DO" sz="3200" b="1" dirty="0">
                <a:effectLst>
                  <a:outerShdw blurRad="38100" dist="38100" dir="2700000" algn="tl">
                    <a:srgbClr val="000000">
                      <a:alpha val="43137"/>
                    </a:srgbClr>
                  </a:outerShdw>
                </a:effectLst>
              </a:rPr>
              <a:t>MiAppMAUI/</a:t>
            </a:r>
          </a:p>
          <a:p>
            <a:r>
              <a:rPr lang="es-DO" sz="2400" dirty="0"/>
              <a:t>│── 📂 Resources/ (Imágenes, fuentes, estilos)</a:t>
            </a:r>
          </a:p>
          <a:p>
            <a:r>
              <a:rPr lang="es-DO" sz="2400" dirty="0"/>
              <a:t>│── 📜 App.xaml (Configuración inicial)</a:t>
            </a:r>
          </a:p>
          <a:p>
            <a:r>
              <a:rPr lang="es-DO" sz="2400" dirty="0"/>
              <a:t>│── 📜 MainPage.xaml (Pantalla principal)</a:t>
            </a:r>
          </a:p>
          <a:p>
            <a:r>
              <a:rPr lang="es-DO" sz="2400" dirty="0"/>
              <a:t>│── 📜 MauiProgram.cs (Configuración del host)</a:t>
            </a:r>
          </a:p>
          <a:p>
            <a:r>
              <a:rPr lang="es-DO" sz="2400" dirty="0"/>
              <a:t>│── 📜 MiAppMAUI.csproj (Archivo del proyecto)</a:t>
            </a:r>
          </a:p>
          <a:p>
            <a:r>
              <a:rPr lang="es-DO" sz="2400" dirty="0"/>
              <a:t>│── 📜 MiAppMAUI.sln (Solución del proyecto)</a:t>
            </a:r>
          </a:p>
        </p:txBody>
      </p:sp>
      <p:sp>
        <p:nvSpPr>
          <p:cNvPr id="5" name="CuadroTexto 4">
            <a:extLst>
              <a:ext uri="{FF2B5EF4-FFF2-40B4-BE49-F238E27FC236}">
                <a16:creationId xmlns:a16="http://schemas.microsoft.com/office/drawing/2014/main" id="{C3DF9486-5C10-4428-A6B8-CB087519803F}"/>
              </a:ext>
            </a:extLst>
          </p:cNvPr>
          <p:cNvSpPr txBox="1"/>
          <p:nvPr/>
        </p:nvSpPr>
        <p:spPr>
          <a:xfrm>
            <a:off x="493986" y="377637"/>
            <a:ext cx="7567448" cy="523220"/>
          </a:xfrm>
          <a:prstGeom prst="rect">
            <a:avLst/>
          </a:prstGeom>
          <a:noFill/>
        </p:spPr>
        <p:txBody>
          <a:bodyPr wrap="square">
            <a:spAutoFit/>
          </a:bodyPr>
          <a:lstStyle/>
          <a:p>
            <a:r>
              <a:rPr lang="es-ES" sz="2800" b="1" dirty="0">
                <a:effectLst>
                  <a:outerShdw blurRad="38100" dist="38100" dir="2700000" algn="tl">
                    <a:srgbClr val="000000">
                      <a:alpha val="43137"/>
                    </a:srgbClr>
                  </a:outerShdw>
                </a:effectLst>
              </a:rPr>
              <a:t>📌 Estructura de un Proyecto en .NET MAUI</a:t>
            </a:r>
            <a:endParaRPr lang="es-DO"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101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9A2B4B2-FC0D-4BDB-AF3C-97F95EC84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73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ACF1558-10D9-4081-A808-D948E6AEF486}"/>
              </a:ext>
            </a:extLst>
          </p:cNvPr>
          <p:cNvSpPr txBox="1"/>
          <p:nvPr/>
        </p:nvSpPr>
        <p:spPr>
          <a:xfrm>
            <a:off x="4635062" y="705177"/>
            <a:ext cx="7199586" cy="5755422"/>
          </a:xfrm>
          <a:prstGeom prst="rect">
            <a:avLst/>
          </a:prstGeom>
          <a:noFill/>
        </p:spPr>
        <p:txBody>
          <a:bodyPr wrap="square">
            <a:spAutoFit/>
          </a:bodyPr>
          <a:lstStyle/>
          <a:p>
            <a:pPr algn="ctr"/>
            <a:r>
              <a:rPr lang="es-DO" sz="2800" b="1" dirty="0"/>
              <a:t>Comparación Resumida</a:t>
            </a:r>
          </a:p>
          <a:p>
            <a:pPr algn="just"/>
            <a:endParaRPr lang="es-DO" sz="2000" b="1" dirty="0"/>
          </a:p>
          <a:p>
            <a:pPr algn="just"/>
            <a:r>
              <a:rPr lang="es-DO" sz="3200" b="1" dirty="0">
                <a:solidFill>
                  <a:srgbClr val="00B0F0"/>
                </a:solidFill>
                <a:effectLst>
                  <a:outerShdw blurRad="38100" dist="38100" dir="2700000" algn="tl">
                    <a:srgbClr val="000000">
                      <a:alpha val="43137"/>
                    </a:srgbClr>
                  </a:outerShdw>
                </a:effectLst>
              </a:rPr>
              <a:t>Xamarin:</a:t>
            </a:r>
          </a:p>
          <a:p>
            <a:pPr algn="just"/>
            <a:endParaRPr lang="es-DO" sz="2000" dirty="0"/>
          </a:p>
          <a:p>
            <a:pPr marL="342900" indent="-342900" algn="just">
              <a:buFont typeface="Wingdings" panose="05000000000000000000" pitchFamily="2" charset="2"/>
              <a:buChar char="ü"/>
            </a:pPr>
            <a:r>
              <a:rPr lang="es-DO" sz="2000" b="1" dirty="0"/>
              <a:t>Proyecto Portable: </a:t>
            </a:r>
            <a:r>
              <a:rPr lang="es-DO" sz="2000" dirty="0"/>
              <a:t>Contiene archivos XAML Frontend y código C# Backend .</a:t>
            </a:r>
          </a:p>
          <a:p>
            <a:pPr marL="342900" indent="-342900" algn="just">
              <a:buFont typeface="Wingdings" panose="05000000000000000000" pitchFamily="2" charset="2"/>
              <a:buChar char="ü"/>
            </a:pPr>
            <a:r>
              <a:rPr lang="es-DO" sz="2000" b="1" dirty="0"/>
              <a:t>Proyectos específicos para </a:t>
            </a:r>
            <a:r>
              <a:rPr lang="es-DO" sz="2000" b="1" dirty="0">
                <a:solidFill>
                  <a:srgbClr val="00B050"/>
                </a:solidFill>
              </a:rPr>
              <a:t>Android</a:t>
            </a:r>
            <a:r>
              <a:rPr lang="es-DO" sz="2000" b="1" dirty="0"/>
              <a:t> e </a:t>
            </a:r>
            <a:r>
              <a:rPr lang="es-DO" sz="2000" b="1" dirty="0">
                <a:solidFill>
                  <a:schemeClr val="bg1">
                    <a:lumMod val="65000"/>
                  </a:schemeClr>
                </a:solidFill>
              </a:rPr>
              <a:t>iOS</a:t>
            </a:r>
            <a:r>
              <a:rPr lang="es-DO" sz="2000" b="1" dirty="0"/>
              <a:t>: </a:t>
            </a:r>
            <a:r>
              <a:rPr lang="es-DO" sz="2000" dirty="0"/>
              <a:t>Contienen archivos específicos de la plataforma.</a:t>
            </a:r>
          </a:p>
          <a:p>
            <a:pPr algn="just"/>
            <a:endParaRPr lang="es-DO" sz="2000" dirty="0"/>
          </a:p>
          <a:p>
            <a:pPr algn="just"/>
            <a:r>
              <a:rPr lang="es-DO" sz="2800" b="1" dirty="0">
                <a:solidFill>
                  <a:srgbClr val="CC00FF"/>
                </a:solidFill>
                <a:effectLst>
                  <a:outerShdw blurRad="38100" dist="38100" dir="2700000" algn="tl">
                    <a:srgbClr val="000000">
                      <a:alpha val="43137"/>
                    </a:srgbClr>
                  </a:outerShdw>
                </a:effectLst>
              </a:rPr>
              <a:t>.NET MAUI:</a:t>
            </a:r>
          </a:p>
          <a:p>
            <a:pPr algn="just"/>
            <a:endParaRPr lang="es-DO" sz="2000" dirty="0"/>
          </a:p>
          <a:p>
            <a:pPr marL="342900" indent="-342900" algn="just">
              <a:buFont typeface="Wingdings" panose="05000000000000000000" pitchFamily="2" charset="2"/>
              <a:buChar char="ü"/>
            </a:pPr>
            <a:r>
              <a:rPr lang="es-DO" sz="2000" b="1" dirty="0"/>
              <a:t>Proyecto Portable: </a:t>
            </a:r>
            <a:r>
              <a:rPr lang="es-DO" sz="2000" dirty="0"/>
              <a:t>Similar a </a:t>
            </a:r>
            <a:r>
              <a:rPr lang="es-DO" sz="2000" dirty="0">
                <a:solidFill>
                  <a:srgbClr val="00B0F0"/>
                </a:solidFill>
              </a:rPr>
              <a:t>Xamarin</a:t>
            </a:r>
            <a:r>
              <a:rPr lang="es-DO" sz="2000" dirty="0"/>
              <a:t>, pero incluye MauiProgram.cs.</a:t>
            </a:r>
          </a:p>
          <a:p>
            <a:pPr marL="342900" indent="-342900" algn="just">
              <a:buFont typeface="Wingdings" panose="05000000000000000000" pitchFamily="2" charset="2"/>
              <a:buChar char="ü"/>
            </a:pPr>
            <a:r>
              <a:rPr lang="es-DO" sz="2000" b="1" dirty="0"/>
              <a:t>Carpeta Platforms: </a:t>
            </a:r>
            <a:r>
              <a:rPr lang="es-DO" sz="2000" dirty="0"/>
              <a:t>Contiene subcarpetas para </a:t>
            </a:r>
            <a:r>
              <a:rPr lang="es-DO" sz="2000" b="1" dirty="0">
                <a:solidFill>
                  <a:srgbClr val="00B050"/>
                </a:solidFill>
              </a:rPr>
              <a:t>Android</a:t>
            </a:r>
            <a:r>
              <a:rPr lang="es-DO" sz="2000" dirty="0"/>
              <a:t>, </a:t>
            </a:r>
            <a:r>
              <a:rPr lang="es-DO" sz="2000" b="1" dirty="0">
                <a:solidFill>
                  <a:schemeClr val="bg1">
                    <a:lumMod val="65000"/>
                  </a:schemeClr>
                </a:solidFill>
              </a:rPr>
              <a:t>iOS</a:t>
            </a:r>
            <a:r>
              <a:rPr lang="es-DO" sz="2000" dirty="0"/>
              <a:t>, MacCatalyst y Windows.</a:t>
            </a:r>
          </a:p>
          <a:p>
            <a:pPr marL="342900" indent="-342900" algn="just">
              <a:buFont typeface="Wingdings" panose="05000000000000000000" pitchFamily="2" charset="2"/>
              <a:buChar char="ü"/>
            </a:pPr>
            <a:r>
              <a:rPr lang="es-DO" sz="2000" b="1" dirty="0"/>
              <a:t>Carpeta Resources: </a:t>
            </a:r>
            <a:r>
              <a:rPr lang="es-DO" sz="2000" dirty="0"/>
              <a:t>Contiene subcarpetas para estilos, imágenes, fuentes y recursos sin procesar.</a:t>
            </a:r>
          </a:p>
        </p:txBody>
      </p:sp>
    </p:spTree>
    <p:extLst>
      <p:ext uri="{BB962C8B-B14F-4D97-AF65-F5344CB8AC3E}">
        <p14:creationId xmlns:p14="http://schemas.microsoft.com/office/powerpoint/2010/main" val="2522194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video game&#10;&#10;Description automatically generated with medium confidence">
            <a:extLst>
              <a:ext uri="{FF2B5EF4-FFF2-40B4-BE49-F238E27FC236}">
                <a16:creationId xmlns:a16="http://schemas.microsoft.com/office/drawing/2014/main" id="{CA388ABA-5F77-CFF8-FCE9-79692CC45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688" y="1454266"/>
            <a:ext cx="2295181" cy="5367528"/>
          </a:xfrm>
          <a:prstGeom prst="rect">
            <a:avLst/>
          </a:prstGeom>
        </p:spPr>
      </p:pic>
      <p:pic>
        <p:nvPicPr>
          <p:cNvPr id="3" name="Imagen 2">
            <a:extLst>
              <a:ext uri="{FF2B5EF4-FFF2-40B4-BE49-F238E27FC236}">
                <a16:creationId xmlns:a16="http://schemas.microsoft.com/office/drawing/2014/main" id="{AC39EC38-CDC1-572C-B94F-FF5DFFA74006}"/>
              </a:ext>
            </a:extLst>
          </p:cNvPr>
          <p:cNvPicPr>
            <a:picLocks noChangeAspect="1"/>
          </p:cNvPicPr>
          <p:nvPr/>
        </p:nvPicPr>
        <p:blipFill>
          <a:blip r:embed="rId3"/>
          <a:stretch>
            <a:fillRect/>
          </a:stretch>
        </p:blipFill>
        <p:spPr>
          <a:xfrm>
            <a:off x="4960110" y="1418061"/>
            <a:ext cx="2382246" cy="5439939"/>
          </a:xfrm>
          <a:prstGeom prst="rect">
            <a:avLst/>
          </a:prstGeom>
        </p:spPr>
      </p:pic>
      <p:pic>
        <p:nvPicPr>
          <p:cNvPr id="4" name="Imagen 3">
            <a:extLst>
              <a:ext uri="{FF2B5EF4-FFF2-40B4-BE49-F238E27FC236}">
                <a16:creationId xmlns:a16="http://schemas.microsoft.com/office/drawing/2014/main" id="{7AC01AA0-AED8-7E2E-5AAF-F02A5E5067DC}"/>
              </a:ext>
            </a:extLst>
          </p:cNvPr>
          <p:cNvPicPr>
            <a:picLocks noChangeAspect="1"/>
          </p:cNvPicPr>
          <p:nvPr/>
        </p:nvPicPr>
        <p:blipFill>
          <a:blip r:embed="rId4"/>
          <a:stretch>
            <a:fillRect/>
          </a:stretch>
        </p:blipFill>
        <p:spPr>
          <a:xfrm>
            <a:off x="7421976" y="1490471"/>
            <a:ext cx="2261519" cy="5367528"/>
          </a:xfrm>
          <a:prstGeom prst="rect">
            <a:avLst/>
          </a:prstGeom>
        </p:spPr>
      </p:pic>
      <p:pic>
        <p:nvPicPr>
          <p:cNvPr id="5" name="Imagen 4">
            <a:extLst>
              <a:ext uri="{FF2B5EF4-FFF2-40B4-BE49-F238E27FC236}">
                <a16:creationId xmlns:a16="http://schemas.microsoft.com/office/drawing/2014/main" id="{AE51D38B-77A9-74C3-E5D2-4AB669350D0D}"/>
              </a:ext>
            </a:extLst>
          </p:cNvPr>
          <p:cNvPicPr>
            <a:picLocks noChangeAspect="1"/>
          </p:cNvPicPr>
          <p:nvPr/>
        </p:nvPicPr>
        <p:blipFill>
          <a:blip r:embed="rId5"/>
          <a:stretch>
            <a:fillRect/>
          </a:stretch>
        </p:blipFill>
        <p:spPr>
          <a:xfrm>
            <a:off x="9842736" y="1490472"/>
            <a:ext cx="2187017" cy="5367528"/>
          </a:xfrm>
          <a:prstGeom prst="rect">
            <a:avLst/>
          </a:prstGeom>
        </p:spPr>
      </p:pic>
      <p:pic>
        <p:nvPicPr>
          <p:cNvPr id="6" name="Imagen 6">
            <a:extLst>
              <a:ext uri="{FF2B5EF4-FFF2-40B4-BE49-F238E27FC236}">
                <a16:creationId xmlns:a16="http://schemas.microsoft.com/office/drawing/2014/main" id="{B937A8F2-C446-78BF-2C6B-34DE2B4EA61C}"/>
              </a:ext>
            </a:extLst>
          </p:cNvPr>
          <p:cNvPicPr>
            <a:picLocks noChangeAspect="1"/>
          </p:cNvPicPr>
          <p:nvPr/>
        </p:nvPicPr>
        <p:blipFill rotWithShape="1">
          <a:blip r:embed="rId6">
            <a:extLst>
              <a:ext uri="{28A0092B-C50C-407E-A947-70E740481C1C}">
                <a14:useLocalDpi xmlns:a14="http://schemas.microsoft.com/office/drawing/2010/main" val="0"/>
              </a:ext>
            </a:extLst>
          </a:blip>
          <a:srcRect l="29993" t="12941" r="21071"/>
          <a:stretch/>
        </p:blipFill>
        <p:spPr>
          <a:xfrm>
            <a:off x="328177" y="1745676"/>
            <a:ext cx="2018270" cy="4784707"/>
          </a:xfrm>
          <a:prstGeom prst="rect">
            <a:avLst/>
          </a:prstGeom>
          <a:effectLst>
            <a:glow rad="63500">
              <a:schemeClr val="accent6">
                <a:satMod val="175000"/>
                <a:alpha val="40000"/>
              </a:schemeClr>
            </a:glow>
          </a:effectLst>
        </p:spPr>
      </p:pic>
      <p:pic>
        <p:nvPicPr>
          <p:cNvPr id="7" name="Picture 16">
            <a:extLst>
              <a:ext uri="{FF2B5EF4-FFF2-40B4-BE49-F238E27FC236}">
                <a16:creationId xmlns:a16="http://schemas.microsoft.com/office/drawing/2014/main" id="{9C01CBFF-408B-FBC4-B977-167D678D98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624" y="270816"/>
            <a:ext cx="833615" cy="7430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0" descr="Configuración de un entorno de desarrollo en Windows 10 | Microsoft Docs">
            <a:extLst>
              <a:ext uri="{FF2B5EF4-FFF2-40B4-BE49-F238E27FC236}">
                <a16:creationId xmlns:a16="http://schemas.microsoft.com/office/drawing/2014/main" id="{061E8370-F41F-C882-73DA-E3E82FE8B4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9314" y="125673"/>
            <a:ext cx="1031743" cy="103337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89566C19-9BB4-8A59-38D3-F155155F2C44}"/>
              </a:ext>
            </a:extLst>
          </p:cNvPr>
          <p:cNvSpPr txBox="1"/>
          <p:nvPr/>
        </p:nvSpPr>
        <p:spPr>
          <a:xfrm>
            <a:off x="3424911" y="349730"/>
            <a:ext cx="8438550" cy="646331"/>
          </a:xfrm>
          <a:prstGeom prst="rect">
            <a:avLst/>
          </a:prstGeom>
          <a:noFill/>
        </p:spPr>
        <p:txBody>
          <a:bodyPr wrap="square">
            <a:spAutoFit/>
          </a:bodyPr>
          <a:lstStyle/>
          <a:p>
            <a:r>
              <a:rPr lang="es-DO" sz="3600" b="1" dirty="0"/>
              <a:t>Galeria de Imágenes Películas Favoritas.</a:t>
            </a:r>
            <a:r>
              <a:rPr lang="en-US" sz="3600" b="1" dirty="0"/>
              <a:t>✅</a:t>
            </a:r>
            <a:endParaRPr lang="es-ES" sz="3600" b="1" dirty="0"/>
          </a:p>
        </p:txBody>
      </p:sp>
      <p:pic>
        <p:nvPicPr>
          <p:cNvPr id="10" name="Picture 4" descr="android1_1: 3. Gestos para el uso del dispositivo">
            <a:extLst>
              <a:ext uri="{FF2B5EF4-FFF2-40B4-BE49-F238E27FC236}">
                <a16:creationId xmlns:a16="http://schemas.microsoft.com/office/drawing/2014/main" id="{299DC400-D87C-8F87-DFAC-F22FD8EC06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861" t="11273" r="21915" b="9006"/>
          <a:stretch/>
        </p:blipFill>
        <p:spPr bwMode="auto">
          <a:xfrm>
            <a:off x="2656055" y="274756"/>
            <a:ext cx="591544" cy="79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7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26" name="Picture 2" descr="Plataformas de streaming superan a la televisión por cable">
            <a:extLst>
              <a:ext uri="{FF2B5EF4-FFF2-40B4-BE49-F238E27FC236}">
                <a16:creationId xmlns:a16="http://schemas.microsoft.com/office/drawing/2014/main" id="{D1E83186-D6D4-985D-182B-983054E08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610046D3-9ED8-EE6D-1726-B63B4C511A5E}"/>
              </a:ext>
            </a:extLst>
          </p:cNvPr>
          <p:cNvSpPr txBox="1"/>
          <p:nvPr/>
        </p:nvSpPr>
        <p:spPr>
          <a:xfrm>
            <a:off x="-28575" y="0"/>
            <a:ext cx="12220575" cy="954107"/>
          </a:xfrm>
          <a:prstGeom prst="rect">
            <a:avLst/>
          </a:prstGeom>
          <a:solidFill>
            <a:schemeClr val="tx1"/>
          </a:solidFill>
        </p:spPr>
        <p:txBody>
          <a:bodyPr wrap="square" rtlCol="0">
            <a:spAutoFit/>
          </a:bodyPr>
          <a:lstStyle/>
          <a:p>
            <a:pPr algn="ctr"/>
            <a:r>
              <a:rPr lang="es-DO" sz="2800" dirty="0">
                <a:solidFill>
                  <a:schemeClr val="bg1"/>
                </a:solidFill>
              </a:rPr>
              <a:t>El ejemplo solo será un Simulacro, porque para que funcione al 100% tenemos que utilizar el api de cada plataforma, y tienen una curva de aprendizaje mayor y costo.</a:t>
            </a:r>
          </a:p>
        </p:txBody>
      </p:sp>
    </p:spTree>
    <p:extLst>
      <p:ext uri="{BB962C8B-B14F-4D97-AF65-F5344CB8AC3E}">
        <p14:creationId xmlns:p14="http://schemas.microsoft.com/office/powerpoint/2010/main" val="2546586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90875" y="348638"/>
            <a:ext cx="9674443" cy="584775"/>
          </a:xfrm>
          <a:prstGeom prst="rect">
            <a:avLst/>
          </a:prstGeom>
        </p:spPr>
        <p:txBody>
          <a:bodyPr wrap="none">
            <a:spAutoFit/>
          </a:bodyPr>
          <a:lstStyle/>
          <a:p>
            <a:r>
              <a:rPr lang="es-ES" sz="3200" b="1" i="0" dirty="0">
                <a:solidFill>
                  <a:srgbClr val="273B47"/>
                </a:solidFill>
                <a:effectLst/>
                <a:latin typeface="cooper_hewittmedium"/>
              </a:rPr>
              <a:t>Controles comunes dentro de </a:t>
            </a:r>
            <a:r>
              <a:rPr lang="es-ES" sz="3200" b="1" i="0" dirty="0">
                <a:solidFill>
                  <a:srgbClr val="00B0F0"/>
                </a:solidFill>
                <a:effectLst/>
                <a:latin typeface="cooper_hewittmedium"/>
              </a:rPr>
              <a:t>Xamarin</a:t>
            </a:r>
            <a:r>
              <a:rPr lang="es-ES" sz="3200" b="1" i="0" dirty="0">
                <a:solidFill>
                  <a:srgbClr val="273B47"/>
                </a:solidFill>
                <a:effectLst/>
                <a:latin typeface="cooper_hewittmedium"/>
              </a:rPr>
              <a:t> y </a:t>
            </a:r>
            <a:r>
              <a:rPr lang="es-ES" sz="3200" b="1" i="0" dirty="0">
                <a:solidFill>
                  <a:srgbClr val="FF33CC"/>
                </a:solidFill>
                <a:effectLst/>
                <a:latin typeface="cooper_hewittmedium"/>
              </a:rPr>
              <a:t>Maui</a:t>
            </a:r>
          </a:p>
        </p:txBody>
      </p:sp>
      <p:sp>
        <p:nvSpPr>
          <p:cNvPr id="5" name="Rectángulo 4"/>
          <p:cNvSpPr/>
          <p:nvPr/>
        </p:nvSpPr>
        <p:spPr>
          <a:xfrm>
            <a:off x="560174" y="2454527"/>
            <a:ext cx="11236410" cy="3539430"/>
          </a:xfrm>
          <a:prstGeom prst="rect">
            <a:avLst/>
          </a:prstGeom>
        </p:spPr>
        <p:txBody>
          <a:bodyPr wrap="square">
            <a:spAutoFit/>
          </a:bodyPr>
          <a:lstStyle/>
          <a:p>
            <a:pPr algn="just"/>
            <a:r>
              <a:rPr lang="es-ES" sz="2800" b="0" i="0" dirty="0">
                <a:solidFill>
                  <a:srgbClr val="273B47"/>
                </a:solidFill>
                <a:effectLst/>
                <a:latin typeface="Lato"/>
              </a:rPr>
              <a:t>Xamarin.Forms y Maui, cuentan con una gran cantidad de controles predefinidos que podemos utilizar para crear las interfaces de usuario de nuestras aplicaciones.</a:t>
            </a:r>
          </a:p>
          <a:p>
            <a:pPr algn="just"/>
            <a:endParaRPr lang="es-ES" sz="2800" b="0" i="0" dirty="0">
              <a:solidFill>
                <a:srgbClr val="273B47"/>
              </a:solidFill>
              <a:effectLst/>
              <a:latin typeface="Lato"/>
            </a:endParaRPr>
          </a:p>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6" name="Picture 2" descr="Xamarin - Wikipedia, la enciclopedia libre">
            <a:extLst>
              <a:ext uri="{FF2B5EF4-FFF2-40B4-BE49-F238E27FC236}">
                <a16:creationId xmlns:a16="http://schemas.microsoft.com/office/drawing/2014/main" id="{01358C7E-1328-41DD-8B40-8D70779564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3283" y="1049840"/>
            <a:ext cx="3023277" cy="1267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ET MAUI Archives - Eric Sjöström Jennerstrand">
            <a:extLst>
              <a:ext uri="{FF2B5EF4-FFF2-40B4-BE49-F238E27FC236}">
                <a16:creationId xmlns:a16="http://schemas.microsoft.com/office/drawing/2014/main" id="{6945FD42-501D-41DA-8A42-31CACA7C4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560" y="933413"/>
            <a:ext cx="1164105" cy="140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401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3CC6E48-9AE4-AB07-40A8-4B2C05498BA5}"/>
              </a:ext>
            </a:extLst>
          </p:cNvPr>
          <p:cNvSpPr txBox="1"/>
          <p:nvPr/>
        </p:nvSpPr>
        <p:spPr>
          <a:xfrm>
            <a:off x="459486" y="861304"/>
            <a:ext cx="6544818" cy="5632311"/>
          </a:xfrm>
          <a:prstGeom prst="rect">
            <a:avLst/>
          </a:prstGeom>
          <a:noFill/>
        </p:spPr>
        <p:txBody>
          <a:bodyPr wrap="square">
            <a:spAutoFit/>
          </a:bodyPr>
          <a:lstStyle/>
          <a:p>
            <a:pPr algn="just"/>
            <a:r>
              <a:rPr lang="es-ES" sz="2400" b="0" i="0" dirty="0">
                <a:effectLst/>
                <a:latin typeface="Söhne"/>
              </a:rPr>
              <a:t>El plugin ImageCarousel es una extensión que se utiliza en el desarrollo de aplicaciones móviles y sitios web para crear una galería de imágenes desplazable. Permite mostrar varias imágenes en una sola sección y los usuarios pueden desplazarse por las imágenes utilizando controles como botones de flecha o puntos de navegación.</a:t>
            </a:r>
          </a:p>
          <a:p>
            <a:pPr algn="just"/>
            <a:endParaRPr lang="es-ES" sz="2400" b="0" i="0" dirty="0">
              <a:effectLst/>
              <a:latin typeface="Söhne"/>
            </a:endParaRPr>
          </a:p>
          <a:p>
            <a:pPr algn="just"/>
            <a:r>
              <a:rPr lang="es-ES" sz="2400" b="0" i="0" dirty="0">
                <a:effectLst/>
                <a:latin typeface="Söhne"/>
              </a:rPr>
              <a:t>En el caso específico de Xamarin.Forms, el plugin ImageCarousel se utiliza para agregar un carrusel de imágenes en una aplicación móvil. Proporciona una interfaz de usuario atractiva y fácil de usar para los usuarios finales, y los desarrolladores pueden personalizar su apariencia y comportamiento según sus necesidades.</a:t>
            </a:r>
          </a:p>
        </p:txBody>
      </p:sp>
      <p:sp>
        <p:nvSpPr>
          <p:cNvPr id="5" name="CuadroTexto 4">
            <a:extLst>
              <a:ext uri="{FF2B5EF4-FFF2-40B4-BE49-F238E27FC236}">
                <a16:creationId xmlns:a16="http://schemas.microsoft.com/office/drawing/2014/main" id="{09849146-F57B-A722-EE7C-52C54C768CD4}"/>
              </a:ext>
            </a:extLst>
          </p:cNvPr>
          <p:cNvSpPr txBox="1"/>
          <p:nvPr/>
        </p:nvSpPr>
        <p:spPr>
          <a:xfrm>
            <a:off x="614934" y="217670"/>
            <a:ext cx="6094476" cy="461665"/>
          </a:xfrm>
          <a:prstGeom prst="rect">
            <a:avLst/>
          </a:prstGeom>
          <a:noFill/>
        </p:spPr>
        <p:txBody>
          <a:bodyPr wrap="square">
            <a:spAutoFit/>
          </a:bodyPr>
          <a:lstStyle/>
          <a:p>
            <a:r>
              <a:rPr lang="es-ES" sz="2400" b="1" i="0" dirty="0">
                <a:solidFill>
                  <a:srgbClr val="374151"/>
                </a:solidFill>
                <a:effectLst/>
                <a:latin typeface="Söhne"/>
              </a:rPr>
              <a:t>Plugin ImageCarousel </a:t>
            </a:r>
            <a:endParaRPr lang="es-DO" sz="2400" b="1" dirty="0"/>
          </a:p>
        </p:txBody>
      </p:sp>
      <p:grpSp>
        <p:nvGrpSpPr>
          <p:cNvPr id="15" name="Grupo 14">
            <a:extLst>
              <a:ext uri="{FF2B5EF4-FFF2-40B4-BE49-F238E27FC236}">
                <a16:creationId xmlns:a16="http://schemas.microsoft.com/office/drawing/2014/main" id="{78878B8B-DEFB-1FA4-A269-8A2104AFBA83}"/>
              </a:ext>
            </a:extLst>
          </p:cNvPr>
          <p:cNvGrpSpPr/>
          <p:nvPr/>
        </p:nvGrpSpPr>
        <p:grpSpPr>
          <a:xfrm>
            <a:off x="8173037" y="217670"/>
            <a:ext cx="3148554" cy="6515408"/>
            <a:chOff x="8173037" y="217670"/>
            <a:chExt cx="3148554" cy="6515408"/>
          </a:xfrm>
        </p:grpSpPr>
        <p:pic>
          <p:nvPicPr>
            <p:cNvPr id="1028" name="Picture 4" descr="Ilustración del dispositivo móvil - Descargar PNG/SVG transparente">
              <a:extLst>
                <a:ext uri="{FF2B5EF4-FFF2-40B4-BE49-F238E27FC236}">
                  <a16:creationId xmlns:a16="http://schemas.microsoft.com/office/drawing/2014/main" id="{D44C6CEF-7970-A61F-B655-C11D674108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97" r="26078"/>
            <a:stretch/>
          </p:blipFill>
          <p:spPr bwMode="auto">
            <a:xfrm>
              <a:off x="8173037" y="217670"/>
              <a:ext cx="3148554" cy="6515408"/>
            </a:xfrm>
            <a:prstGeom prst="rect">
              <a:avLst/>
            </a:prstGeom>
            <a:noFill/>
            <a:extLst>
              <a:ext uri="{909E8E84-426E-40DD-AFC4-6F175D3DCCD1}">
                <a14:hiddenFill xmlns:a14="http://schemas.microsoft.com/office/drawing/2010/main">
                  <a:solidFill>
                    <a:srgbClr val="FFFFFF"/>
                  </a:solidFill>
                </a14:hiddenFill>
              </a:ext>
            </a:extLst>
          </p:spPr>
        </p:pic>
        <p:pic>
          <p:nvPicPr>
            <p:cNvPr id="11" name="Gráfico 10" descr="Alejarse separando los dedos contorno">
              <a:extLst>
                <a:ext uri="{FF2B5EF4-FFF2-40B4-BE49-F238E27FC236}">
                  <a16:creationId xmlns:a16="http://schemas.microsoft.com/office/drawing/2014/main" id="{2219CCDF-7EAE-4F3B-359C-567F77518E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027147">
              <a:off x="8952265" y="3758848"/>
              <a:ext cx="1590095" cy="1590095"/>
            </a:xfrm>
            <a:prstGeom prst="rect">
              <a:avLst/>
            </a:prstGeom>
          </p:spPr>
        </p:pic>
        <p:pic>
          <p:nvPicPr>
            <p:cNvPr id="13" name="Gráfico 12" descr="Imagen con relleno sólido">
              <a:extLst>
                <a:ext uri="{FF2B5EF4-FFF2-40B4-BE49-F238E27FC236}">
                  <a16:creationId xmlns:a16="http://schemas.microsoft.com/office/drawing/2014/main" id="{7187604B-D9F7-F20B-FD0D-54D84172D72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6502" t="4376" r="-36502" b="-4376"/>
            <a:stretch/>
          </p:blipFill>
          <p:spPr>
            <a:xfrm>
              <a:off x="8477654" y="1719898"/>
              <a:ext cx="2136669" cy="2136669"/>
            </a:xfrm>
            <a:prstGeom prst="rect">
              <a:avLst/>
            </a:prstGeom>
          </p:spPr>
        </p:pic>
        <p:pic>
          <p:nvPicPr>
            <p:cNvPr id="14" name="Gráfico 13" descr="Imagen con relleno sólido">
              <a:extLst>
                <a:ext uri="{FF2B5EF4-FFF2-40B4-BE49-F238E27FC236}">
                  <a16:creationId xmlns:a16="http://schemas.microsoft.com/office/drawing/2014/main" id="{530A0AB2-4856-6CFD-1E12-D5F6BA44079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0094" r="40094"/>
            <a:stretch/>
          </p:blipFill>
          <p:spPr>
            <a:xfrm>
              <a:off x="8929043" y="1630344"/>
              <a:ext cx="2136669" cy="2136669"/>
            </a:xfrm>
            <a:prstGeom prst="rect">
              <a:avLst/>
            </a:prstGeom>
          </p:spPr>
        </p:pic>
      </p:grpSp>
    </p:spTree>
    <p:extLst>
      <p:ext uri="{BB962C8B-B14F-4D97-AF65-F5344CB8AC3E}">
        <p14:creationId xmlns:p14="http://schemas.microsoft.com/office/powerpoint/2010/main" val="121966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46B8589-27CD-494F-8D9B-C34FAA54291A}"/>
              </a:ext>
            </a:extLst>
          </p:cNvPr>
          <p:cNvSpPr txBox="1"/>
          <p:nvPr/>
        </p:nvSpPr>
        <p:spPr>
          <a:xfrm>
            <a:off x="288866" y="335845"/>
            <a:ext cx="11423765" cy="6186309"/>
          </a:xfrm>
          <a:prstGeom prst="rect">
            <a:avLst/>
          </a:prstGeom>
          <a:noFill/>
        </p:spPr>
        <p:txBody>
          <a:bodyPr wrap="square">
            <a:spAutoFit/>
          </a:bodyPr>
          <a:lstStyle/>
          <a:p>
            <a:pPr algn="just"/>
            <a:r>
              <a:rPr lang="es-ES" sz="3200" b="1" i="0" dirty="0">
                <a:solidFill>
                  <a:srgbClr val="273B47"/>
                </a:solidFill>
                <a:effectLst/>
                <a:latin typeface="cooper_hewittmedium"/>
              </a:rPr>
              <a:t>Xamarin y Maui</a:t>
            </a:r>
          </a:p>
          <a:p>
            <a:pPr algn="just"/>
            <a:endParaRPr lang="es-ES" sz="2800" dirty="0"/>
          </a:p>
          <a:p>
            <a:pPr algn="just"/>
            <a:r>
              <a:rPr lang="es-ES" sz="2800" b="1" dirty="0"/>
              <a:t>Xamarin:</a:t>
            </a:r>
          </a:p>
          <a:p>
            <a:pPr algn="just"/>
            <a:endParaRPr lang="es-ES" sz="2800" dirty="0"/>
          </a:p>
          <a:p>
            <a:pPr algn="just"/>
            <a:r>
              <a:rPr lang="es-ES" sz="2800" b="1" dirty="0">
                <a:solidFill>
                  <a:srgbClr val="00B0F0"/>
                </a:solidFill>
                <a:effectLst>
                  <a:outerShdw blurRad="38100" dist="38100" dir="2700000" algn="tl">
                    <a:srgbClr val="000000">
                      <a:alpha val="43137"/>
                    </a:srgbClr>
                  </a:outerShdw>
                </a:effectLst>
              </a:rPr>
              <a:t>Xamarin</a:t>
            </a:r>
            <a:r>
              <a:rPr lang="es-ES" sz="2800" dirty="0"/>
              <a:t> es una plataforma de desarrollo de aplicaciones móviles que permite crear apps para Android e iOS usando  (C# y .NET), con un solo código base compartido.</a:t>
            </a:r>
          </a:p>
          <a:p>
            <a:pPr algn="just"/>
            <a:endParaRPr lang="es-ES" sz="2800" dirty="0"/>
          </a:p>
          <a:p>
            <a:pPr algn="just"/>
            <a:endParaRPr lang="es-ES" sz="2800" dirty="0"/>
          </a:p>
          <a:p>
            <a:pPr algn="just"/>
            <a:r>
              <a:rPr lang="es-ES" sz="2800" b="1" dirty="0"/>
              <a:t>.NET MAUI (Multiplatform App UI):</a:t>
            </a:r>
          </a:p>
          <a:p>
            <a:pPr algn="just"/>
            <a:endParaRPr lang="es-ES" sz="2800" dirty="0"/>
          </a:p>
          <a:p>
            <a:pPr algn="just"/>
            <a:r>
              <a:rPr lang="es-ES" sz="2800" b="1" dirty="0">
                <a:solidFill>
                  <a:srgbClr val="7030A0"/>
                </a:solidFill>
                <a:effectLst>
                  <a:outerShdw blurRad="38100" dist="38100" dir="2700000" algn="tl">
                    <a:srgbClr val="000000">
                      <a:alpha val="43137"/>
                    </a:srgbClr>
                  </a:outerShdw>
                </a:effectLst>
              </a:rPr>
              <a:t>MAUI</a:t>
            </a:r>
            <a:r>
              <a:rPr lang="es-ES" sz="2800" dirty="0"/>
              <a:t> es la evolución de  </a:t>
            </a:r>
            <a:r>
              <a:rPr lang="es-ES" sz="2800" b="1" dirty="0"/>
              <a:t>Xamarin.Forms </a:t>
            </a:r>
            <a:r>
              <a:rPr lang="es-ES" sz="2800" dirty="0"/>
              <a:t> y parte de .NET, diseñada para desarrollar aplicaciones con una única base de código que funcionen en  Android, iOS, Windows y Mac </a:t>
            </a:r>
          </a:p>
        </p:txBody>
      </p:sp>
      <p:pic>
        <p:nvPicPr>
          <p:cNvPr id="2050" name="Picture 2" descr="Xamarin Logo PNG Transparent &amp; SVG Vector - Freebie Supply">
            <a:extLst>
              <a:ext uri="{FF2B5EF4-FFF2-40B4-BE49-F238E27FC236}">
                <a16:creationId xmlns:a16="http://schemas.microsoft.com/office/drawing/2014/main" id="{D2ED7553-30AA-4AF1-BC0E-9FFEFEF5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178177"/>
            <a:ext cx="708660" cy="631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playing Base64 encoded images in .NET MAUI · Gerald's blog about .NET, .NET  MAUI, Blazor, ASP.NET, Git, Azure and more!">
            <a:extLst>
              <a:ext uri="{FF2B5EF4-FFF2-40B4-BE49-F238E27FC236}">
                <a16:creationId xmlns:a16="http://schemas.microsoft.com/office/drawing/2014/main" id="{FAB62615-731F-4F03-9F68-375D61688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417" y="4135629"/>
            <a:ext cx="708661" cy="70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92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E460EC-5E63-4659-8A38-8A396771D9E8}"/>
              </a:ext>
            </a:extLst>
          </p:cNvPr>
          <p:cNvSpPr txBox="1"/>
          <p:nvPr/>
        </p:nvSpPr>
        <p:spPr>
          <a:xfrm>
            <a:off x="374468" y="457200"/>
            <a:ext cx="11260183" cy="2554545"/>
          </a:xfrm>
          <a:prstGeom prst="rect">
            <a:avLst/>
          </a:prstGeom>
          <a:noFill/>
        </p:spPr>
        <p:txBody>
          <a:bodyPr wrap="square" rtlCol="0">
            <a:spAutoFit/>
          </a:bodyPr>
          <a:lstStyle/>
          <a:p>
            <a:pPr algn="just"/>
            <a:r>
              <a:rPr lang="en-US" sz="3200" dirty="0"/>
              <a:t>Al crear nuestro Proyecto, vamos a diseñar nuestra interfaz grafica de nuestra aplicacion, la cual va a consistir en una pequeña Galeria de Imagenes, con el Plugin llamado </a:t>
            </a:r>
            <a:r>
              <a:rPr lang="en-US" sz="2400" b="1" dirty="0">
                <a:solidFill>
                  <a:srgbClr val="171717"/>
                </a:solidFill>
                <a:latin typeface="Segoe UI" panose="020B0502040204020203" pitchFamily="34" charset="0"/>
              </a:rPr>
              <a:t>IMAGE</a:t>
            </a:r>
            <a:r>
              <a:rPr lang="es-DO" sz="2400" b="1" i="0" dirty="0">
                <a:solidFill>
                  <a:srgbClr val="171717"/>
                </a:solidFill>
                <a:effectLst/>
                <a:latin typeface="Segoe UI" panose="020B0502040204020203" pitchFamily="34" charset="0"/>
              </a:rPr>
              <a:t>CAROUSEL, </a:t>
            </a:r>
            <a:r>
              <a:rPr lang="en-US" sz="3200" dirty="0"/>
              <a:t>, el cual a diferencia del </a:t>
            </a:r>
            <a:r>
              <a:rPr lang="en-US" sz="3200" b="1" dirty="0"/>
              <a:t>FLEXLAYOUT, </a:t>
            </a:r>
            <a:r>
              <a:rPr lang="en-US" sz="3200" dirty="0"/>
              <a:t>este puede hacer scroll a la derecha como a la izquierda de forma infinita, es decir no tiene paradas.</a:t>
            </a:r>
            <a:endParaRPr lang="es-DO" sz="3200" dirty="0"/>
          </a:p>
        </p:txBody>
      </p:sp>
      <p:sp>
        <p:nvSpPr>
          <p:cNvPr id="3" name="TextBox 2">
            <a:extLst>
              <a:ext uri="{FF2B5EF4-FFF2-40B4-BE49-F238E27FC236}">
                <a16:creationId xmlns:a16="http://schemas.microsoft.com/office/drawing/2014/main" id="{8537C58A-BDBD-411E-A23E-C3AA17661341}"/>
              </a:ext>
            </a:extLst>
          </p:cNvPr>
          <p:cNvSpPr txBox="1"/>
          <p:nvPr/>
        </p:nvSpPr>
        <p:spPr>
          <a:xfrm>
            <a:off x="374468" y="3955222"/>
            <a:ext cx="11260182" cy="2062103"/>
          </a:xfrm>
          <a:prstGeom prst="rect">
            <a:avLst/>
          </a:prstGeom>
          <a:noFill/>
        </p:spPr>
        <p:txBody>
          <a:bodyPr wrap="square" rtlCol="0">
            <a:spAutoFit/>
          </a:bodyPr>
          <a:lstStyle/>
          <a:p>
            <a:pPr algn="just"/>
            <a:r>
              <a:rPr lang="en-US" sz="3200" b="1" dirty="0"/>
              <a:t>Vamos a nuestro codigo generado automaticamente, que en este caso es el MainPage.xaml, el cual Borramos los elementos que esten dentro del StackLayout, y copiamos nuestro codigo siguiente.</a:t>
            </a:r>
            <a:endParaRPr lang="es-DO" sz="3200" b="1" dirty="0"/>
          </a:p>
        </p:txBody>
      </p:sp>
    </p:spTree>
    <p:extLst>
      <p:ext uri="{BB962C8B-B14F-4D97-AF65-F5344CB8AC3E}">
        <p14:creationId xmlns:p14="http://schemas.microsoft.com/office/powerpoint/2010/main" val="266858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BCF3E9-35E7-45A4-8825-0CB1B6F9D894}"/>
              </a:ext>
            </a:extLst>
          </p:cNvPr>
          <p:cNvSpPr txBox="1"/>
          <p:nvPr/>
        </p:nvSpPr>
        <p:spPr>
          <a:xfrm>
            <a:off x="182880" y="181374"/>
            <a:ext cx="11817532" cy="923330"/>
          </a:xfrm>
          <a:prstGeom prst="rect">
            <a:avLst/>
          </a:prstGeom>
          <a:noFill/>
        </p:spPr>
        <p:txBody>
          <a:bodyPr wrap="square" rtlCol="0">
            <a:spAutoFit/>
          </a:bodyPr>
          <a:lstStyle/>
          <a:p>
            <a:pPr algn="ctr"/>
            <a:r>
              <a:rPr lang="en-US" dirty="0"/>
              <a:t>Vamos a instalar un plugin llamado </a:t>
            </a:r>
            <a:r>
              <a:rPr lang="en-US" b="1" dirty="0"/>
              <a:t>Image Carousel</a:t>
            </a:r>
            <a:r>
              <a:rPr lang="en-US" dirty="0"/>
              <a:t>, para ello nos vamos al Solucionador Explorer, y al Proyecto compartido en el explorador de solucion y damos click encima, buscamos administrator de Paquetes Nuget, en browser buscamos ImageCarousel, y le damos a instalar, hacemos lo mismo con los dos proyectos tanto el </a:t>
            </a:r>
            <a:r>
              <a:rPr lang="en-US" b="1" dirty="0"/>
              <a:t>Android como el IOS.</a:t>
            </a:r>
            <a:endParaRPr lang="es-DO" b="1" dirty="0"/>
          </a:p>
        </p:txBody>
      </p:sp>
      <p:pic>
        <p:nvPicPr>
          <p:cNvPr id="4" name="Picture 3">
            <a:extLst>
              <a:ext uri="{FF2B5EF4-FFF2-40B4-BE49-F238E27FC236}">
                <a16:creationId xmlns:a16="http://schemas.microsoft.com/office/drawing/2014/main" id="{5AA45637-97EC-401F-B76A-62693C44D0B9}"/>
              </a:ext>
            </a:extLst>
          </p:cNvPr>
          <p:cNvPicPr>
            <a:picLocks noChangeAspect="1"/>
          </p:cNvPicPr>
          <p:nvPr/>
        </p:nvPicPr>
        <p:blipFill>
          <a:blip r:embed="rId2"/>
          <a:stretch>
            <a:fillRect/>
          </a:stretch>
        </p:blipFill>
        <p:spPr>
          <a:xfrm>
            <a:off x="363441" y="1152363"/>
            <a:ext cx="2894131" cy="5339877"/>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8BF8FCC1-A6D0-4C0B-A152-F853004F6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177" y="1933557"/>
            <a:ext cx="8707065" cy="4153480"/>
          </a:xfrm>
          <a:prstGeom prst="rect">
            <a:avLst/>
          </a:prstGeom>
        </p:spPr>
      </p:pic>
      <p:sp>
        <p:nvSpPr>
          <p:cNvPr id="7" name="Rectangle 6">
            <a:extLst>
              <a:ext uri="{FF2B5EF4-FFF2-40B4-BE49-F238E27FC236}">
                <a16:creationId xmlns:a16="http://schemas.microsoft.com/office/drawing/2014/main" id="{DC184944-A214-4734-A847-23CD782AEDCB}"/>
              </a:ext>
            </a:extLst>
          </p:cNvPr>
          <p:cNvSpPr/>
          <p:nvPr/>
        </p:nvSpPr>
        <p:spPr>
          <a:xfrm>
            <a:off x="3487783" y="3161211"/>
            <a:ext cx="5329646" cy="8490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Rectangle 7">
            <a:extLst>
              <a:ext uri="{FF2B5EF4-FFF2-40B4-BE49-F238E27FC236}">
                <a16:creationId xmlns:a16="http://schemas.microsoft.com/office/drawing/2014/main" id="{9F8670A4-1A2A-4D8A-B43C-CBDA041A1209}"/>
              </a:ext>
            </a:extLst>
          </p:cNvPr>
          <p:cNvSpPr/>
          <p:nvPr/>
        </p:nvSpPr>
        <p:spPr>
          <a:xfrm>
            <a:off x="363441" y="3265714"/>
            <a:ext cx="2894131" cy="2743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ectangle 8">
            <a:extLst>
              <a:ext uri="{FF2B5EF4-FFF2-40B4-BE49-F238E27FC236}">
                <a16:creationId xmlns:a16="http://schemas.microsoft.com/office/drawing/2014/main" id="{80ED8CD4-681E-47F8-BB90-844C7C2CEEB5}"/>
              </a:ext>
            </a:extLst>
          </p:cNvPr>
          <p:cNvSpPr/>
          <p:nvPr/>
        </p:nvSpPr>
        <p:spPr>
          <a:xfrm>
            <a:off x="9144000" y="2978331"/>
            <a:ext cx="2856412" cy="10319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5" name="Conector recto de flecha 4">
            <a:extLst>
              <a:ext uri="{FF2B5EF4-FFF2-40B4-BE49-F238E27FC236}">
                <a16:creationId xmlns:a16="http://schemas.microsoft.com/office/drawing/2014/main" id="{C0D320E5-A08F-918A-45F0-444D0F0A7599}"/>
              </a:ext>
            </a:extLst>
          </p:cNvPr>
          <p:cNvCxnSpPr/>
          <p:nvPr/>
        </p:nvCxnSpPr>
        <p:spPr>
          <a:xfrm>
            <a:off x="4197096" y="411480"/>
            <a:ext cx="374904" cy="2749731"/>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084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779705-94EF-4AD8-AFF4-290661BD91C6}"/>
              </a:ext>
            </a:extLst>
          </p:cNvPr>
          <p:cNvSpPr txBox="1"/>
          <p:nvPr/>
        </p:nvSpPr>
        <p:spPr>
          <a:xfrm>
            <a:off x="0" y="2394916"/>
            <a:ext cx="12200709" cy="3293209"/>
          </a:xfrm>
          <a:prstGeom prst="rect">
            <a:avLst/>
          </a:prstGeom>
          <a:noFill/>
        </p:spPr>
        <p:txBody>
          <a:bodyPr wrap="square">
            <a:spAutoFit/>
          </a:bodyPr>
          <a:lstStyle/>
          <a:p>
            <a:r>
              <a:rPr lang="es-DO" sz="1200" dirty="0">
                <a:solidFill>
                  <a:srgbClr val="0000FF"/>
                </a:solidFill>
                <a:latin typeface="Consolas" panose="020B0609020204030204" pitchFamily="49" charset="0"/>
              </a:rPr>
              <a:t>&lt;?xml version="1.0" encoding="utf-8" ?&gt;</a:t>
            </a:r>
            <a:endParaRPr lang="es-DO"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&lt;</a:t>
            </a:r>
            <a:r>
              <a:rPr lang="fr-FR" sz="1200" dirty="0">
                <a:solidFill>
                  <a:srgbClr val="A31515"/>
                </a:solidFill>
                <a:latin typeface="Consolas" panose="020B0609020204030204" pitchFamily="49" charset="0"/>
              </a:rPr>
              <a:t>ContentPage</a:t>
            </a:r>
            <a:r>
              <a:rPr lang="fr-FR" sz="1200" dirty="0">
                <a:solidFill>
                  <a:srgbClr val="FF0000"/>
                </a:solidFill>
                <a:latin typeface="Consolas" panose="020B0609020204030204" pitchFamily="49" charset="0"/>
              </a:rPr>
              <a:t> xmlns</a:t>
            </a:r>
            <a:r>
              <a:rPr lang="fr-FR" sz="1200" dirty="0">
                <a:solidFill>
                  <a:srgbClr val="0000FF"/>
                </a:solidFill>
                <a:latin typeface="Consolas" panose="020B0609020204030204" pitchFamily="49" charset="0"/>
              </a:rPr>
              <a:t>="http://xamarin.com/schemas/2014/forms"</a:t>
            </a:r>
            <a:endParaRPr lang="fr-FR"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xmlns</a:t>
            </a:r>
            <a:r>
              <a:rPr lang="es-DO" sz="1200" dirty="0">
                <a:solidFill>
                  <a:srgbClr val="0000FF"/>
                </a:solidFill>
                <a:latin typeface="Consolas" panose="020B0609020204030204" pitchFamily="49" charset="0"/>
              </a:rPr>
              <a:t>:</a:t>
            </a:r>
            <a:r>
              <a:rPr lang="es-DO" sz="1200" dirty="0">
                <a:solidFill>
                  <a:srgbClr val="FF0000"/>
                </a:solidFill>
                <a:latin typeface="Consolas" panose="020B0609020204030204" pitchFamily="49" charset="0"/>
              </a:rPr>
              <a:t>x</a:t>
            </a:r>
            <a:r>
              <a:rPr lang="es-DO" sz="1200" dirty="0">
                <a:solidFill>
                  <a:srgbClr val="0000FF"/>
                </a:solidFill>
                <a:latin typeface="Consolas" panose="020B0609020204030204" pitchFamily="49" charset="0"/>
              </a:rPr>
              <a:t>="http://schemas.microsoft.com/winfx/2009/xaml"</a:t>
            </a:r>
            <a:endParaRPr lang="es-DO" sz="1200" dirty="0">
              <a:solidFill>
                <a:srgbClr val="000000"/>
              </a:solidFill>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FF0000"/>
                </a:solidFill>
                <a:highlight>
                  <a:srgbClr val="FFFF00"/>
                </a:highlight>
                <a:latin typeface="Consolas" panose="020B0609020204030204" pitchFamily="49" charset="0"/>
              </a:rPr>
              <a:t> xmlns</a:t>
            </a:r>
            <a:r>
              <a:rPr lang="es-DO" sz="1200" dirty="0">
                <a:solidFill>
                  <a:srgbClr val="0000FF"/>
                </a:solidFill>
                <a:highlight>
                  <a:srgbClr val="FFFF00"/>
                </a:highlight>
                <a:latin typeface="Consolas" panose="020B0609020204030204" pitchFamily="49" charset="0"/>
              </a:rPr>
              <a:t>:</a:t>
            </a:r>
            <a:r>
              <a:rPr lang="es-DO" sz="1200" dirty="0">
                <a:solidFill>
                  <a:srgbClr val="FF0000"/>
                </a:solidFill>
                <a:highlight>
                  <a:srgbClr val="FFFF00"/>
                </a:highlight>
                <a:latin typeface="Consolas" panose="020B0609020204030204" pitchFamily="49" charset="0"/>
              </a:rPr>
              <a:t>controls</a:t>
            </a:r>
            <a:r>
              <a:rPr lang="es-DO" sz="1200" dirty="0">
                <a:solidFill>
                  <a:srgbClr val="0000FF"/>
                </a:solidFill>
                <a:highlight>
                  <a:srgbClr val="FFFF00"/>
                </a:highlight>
                <a:latin typeface="Consolas" panose="020B0609020204030204" pitchFamily="49" charset="0"/>
              </a:rPr>
              <a:t>="clr-namespace:Xamd.ImageCarousel.Forms.Plugin.Abstractions;assembly=Xamd.ImageCarousel.Forms.Plugin.Abstractions"</a:t>
            </a:r>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x</a:t>
            </a:r>
            <a:r>
              <a:rPr lang="es-DO" sz="1200" dirty="0">
                <a:solidFill>
                  <a:srgbClr val="0000FF"/>
                </a:solidFill>
                <a:latin typeface="Consolas" panose="020B0609020204030204" pitchFamily="49" charset="0"/>
              </a:rPr>
              <a:t>:</a:t>
            </a:r>
            <a:r>
              <a:rPr lang="es-DO" sz="1200" dirty="0">
                <a:solidFill>
                  <a:srgbClr val="FF0000"/>
                </a:solidFill>
                <a:latin typeface="Consolas" panose="020B0609020204030204" pitchFamily="49" charset="0"/>
              </a:rPr>
              <a:t>Class</a:t>
            </a:r>
            <a:r>
              <a:rPr lang="es-DO" sz="1200" dirty="0">
                <a:solidFill>
                  <a:srgbClr val="0000FF"/>
                </a:solidFill>
                <a:latin typeface="Consolas" panose="020B0609020204030204" pitchFamily="49" charset="0"/>
              </a:rPr>
              <a:t>="CARRUSELVIEW.MainPage"&gt;</a:t>
            </a:r>
          </a:p>
          <a:p>
            <a:endParaRPr lang="es-DO" sz="1200" dirty="0">
              <a:solidFill>
                <a:srgbClr val="0000FF"/>
              </a:solidFill>
              <a:latin typeface="Consolas" panose="020B0609020204030204" pitchFamily="49" charset="0"/>
            </a:endParaRPr>
          </a:p>
          <a:p>
            <a:endParaRPr lang="es-DO" sz="1200" dirty="0">
              <a:solidFill>
                <a:srgbClr val="0000FF"/>
              </a:solidFill>
              <a:latin typeface="Consolas" panose="020B0609020204030204" pitchFamily="49" charset="0"/>
            </a:endParaRPr>
          </a:p>
          <a:p>
            <a:endParaRPr lang="es-DO" sz="1200" dirty="0">
              <a:solidFill>
                <a:srgbClr val="0000FF"/>
              </a:solidFill>
              <a:latin typeface="Consolas" panose="020B0609020204030204" pitchFamily="49" charset="0"/>
            </a:endParaRPr>
          </a:p>
          <a:p>
            <a:endParaRPr lang="es-DO" sz="1200" dirty="0">
              <a:solidFill>
                <a:srgbClr val="0000FF"/>
              </a:solidFill>
              <a:latin typeface="Consolas" panose="020B0609020204030204" pitchFamily="49" charset="0"/>
            </a:endParaRPr>
          </a:p>
          <a:p>
            <a:endParaRPr lang="es-DO" sz="1200" dirty="0">
              <a:solidFill>
                <a:srgbClr val="0000FF"/>
              </a:solidFill>
              <a:latin typeface="Consolas" panose="020B0609020204030204" pitchFamily="49" charset="0"/>
            </a:endParaRPr>
          </a:p>
          <a:p>
            <a:endParaRPr lang="es-DO" sz="1200" dirty="0">
              <a:solidFill>
                <a:srgbClr val="0000FF"/>
              </a:solidFill>
              <a:latin typeface="Consolas" panose="020B0609020204030204" pitchFamily="49" charset="0"/>
            </a:endParaRPr>
          </a:p>
          <a:p>
            <a:endParaRPr lang="es-DO" sz="1200" dirty="0">
              <a:solidFill>
                <a:srgbClr val="0000FF"/>
              </a:solidFill>
              <a:latin typeface="Consolas" panose="020B0609020204030204" pitchFamily="49" charset="0"/>
            </a:endParaRPr>
          </a:p>
          <a:p>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&lt;/</a:t>
            </a:r>
            <a:r>
              <a:rPr lang="es-DO" sz="1400" dirty="0">
                <a:solidFill>
                  <a:srgbClr val="A31515"/>
                </a:solidFill>
                <a:latin typeface="Consolas" panose="020B0609020204030204" pitchFamily="49" charset="0"/>
              </a:rPr>
              <a:t>ContentPage</a:t>
            </a:r>
            <a:r>
              <a:rPr lang="es-DO" sz="1400" dirty="0">
                <a:solidFill>
                  <a:srgbClr val="0000FF"/>
                </a:solidFill>
                <a:latin typeface="Consolas" panose="020B0609020204030204" pitchFamily="49" charset="0"/>
              </a:rPr>
              <a:t>&gt;</a:t>
            </a:r>
            <a:endParaRPr lang="es-DO" sz="1400" dirty="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A5524E6A-E9BB-4E3A-8C71-611E5EB40553}"/>
              </a:ext>
            </a:extLst>
          </p:cNvPr>
          <p:cNvSpPr txBox="1"/>
          <p:nvPr/>
        </p:nvSpPr>
        <p:spPr>
          <a:xfrm>
            <a:off x="287383" y="287383"/>
            <a:ext cx="11495314" cy="1569660"/>
          </a:xfrm>
          <a:prstGeom prst="rect">
            <a:avLst/>
          </a:prstGeom>
          <a:noFill/>
        </p:spPr>
        <p:txBody>
          <a:bodyPr wrap="square" rtlCol="0">
            <a:spAutoFit/>
          </a:bodyPr>
          <a:lstStyle/>
          <a:p>
            <a:pPr algn="ctr"/>
            <a:r>
              <a:rPr lang="en-US" sz="3200" dirty="0"/>
              <a:t>Dentro de nuestro </a:t>
            </a:r>
            <a:r>
              <a:rPr lang="en-US" sz="3200" b="1" dirty="0">
                <a:highlight>
                  <a:srgbClr val="FFFF00"/>
                </a:highlight>
              </a:rPr>
              <a:t>ContentPage</a:t>
            </a:r>
            <a:r>
              <a:rPr lang="en-US" sz="3200" dirty="0"/>
              <a:t>, vamos a copiar la siguiente linea de codigo, la cual agrega la referencia en el Xaml del plugin para su funcionamiento</a:t>
            </a:r>
            <a:r>
              <a:rPr lang="en-US" sz="3200" b="1" dirty="0">
                <a:highlight>
                  <a:srgbClr val="FFFF00"/>
                </a:highlight>
              </a:rPr>
              <a:t>. Copiar solo la linea amarilla.</a:t>
            </a:r>
            <a:endParaRPr lang="es-DO" sz="3200" b="1" dirty="0">
              <a:highlight>
                <a:srgbClr val="FFFF00"/>
              </a:highlight>
            </a:endParaRPr>
          </a:p>
        </p:txBody>
      </p:sp>
    </p:spTree>
    <p:extLst>
      <p:ext uri="{BB962C8B-B14F-4D97-AF65-F5344CB8AC3E}">
        <p14:creationId xmlns:p14="http://schemas.microsoft.com/office/powerpoint/2010/main" val="1621879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524D2-579D-4007-9494-701D0A110C96}"/>
              </a:ext>
            </a:extLst>
          </p:cNvPr>
          <p:cNvSpPr txBox="1"/>
          <p:nvPr/>
        </p:nvSpPr>
        <p:spPr>
          <a:xfrm>
            <a:off x="178961" y="786568"/>
            <a:ext cx="10069286" cy="5816977"/>
          </a:xfrm>
          <a:prstGeom prst="rect">
            <a:avLst/>
          </a:prstGeom>
          <a:noFill/>
        </p:spPr>
        <p:txBody>
          <a:bodyPr wrap="square">
            <a:spAutoFit/>
          </a:bodyPr>
          <a:lstStyle/>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Padding</a:t>
            </a:r>
            <a:r>
              <a:rPr lang="es-DO" sz="1200" dirty="0">
                <a:solidFill>
                  <a:srgbClr val="0000FF"/>
                </a:solidFill>
                <a:latin typeface="Consolas" panose="020B0609020204030204" pitchFamily="49" charset="0"/>
              </a:rPr>
              <a:t>="5"</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BackgroundColor</a:t>
            </a:r>
            <a:r>
              <a:rPr lang="es-DO" sz="1200" dirty="0">
                <a:solidFill>
                  <a:srgbClr val="0000FF"/>
                </a:solidFill>
                <a:latin typeface="Consolas" panose="020B0609020204030204" pitchFamily="49" charset="0"/>
              </a:rPr>
              <a:t>="#2f3640"</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Orientation</a:t>
            </a:r>
            <a:r>
              <a:rPr lang="es-DO" sz="1200" dirty="0">
                <a:solidFill>
                  <a:srgbClr val="0000FF"/>
                </a:solidFill>
                <a:latin typeface="Consolas" panose="020B0609020204030204" pitchFamily="49" charset="0"/>
              </a:rPr>
              <a:t>="Horizontal"&gt;</a:t>
            </a:r>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BoxView</a:t>
            </a:r>
            <a:r>
              <a:rPr lang="en-US" sz="1200" dirty="0">
                <a:solidFill>
                  <a:srgbClr val="FF0000"/>
                </a:solidFill>
                <a:latin typeface="Consolas" panose="020B0609020204030204" pitchFamily="49" charset="0"/>
              </a:rPr>
              <a:t> Color</a:t>
            </a:r>
            <a:r>
              <a:rPr lang="en-US" sz="1200" dirty="0">
                <a:solidFill>
                  <a:srgbClr val="0000FF"/>
                </a:solidFill>
                <a:latin typeface="Consolas" panose="020B0609020204030204" pitchFamily="49" charset="0"/>
              </a:rPr>
              <a:t>="#fbc531"</a:t>
            </a:r>
            <a:r>
              <a:rPr lang="en-US" sz="1200" dirty="0">
                <a:solidFill>
                  <a:srgbClr val="FF0000"/>
                </a:solidFill>
                <a:latin typeface="Consolas" panose="020B0609020204030204" pitchFamily="49" charset="0"/>
              </a:rPr>
              <a:t> WidthRequest</a:t>
            </a:r>
            <a:r>
              <a:rPr lang="en-US" sz="1200" dirty="0">
                <a:solidFill>
                  <a:srgbClr val="0000FF"/>
                </a:solidFill>
                <a:latin typeface="Consolas" panose="020B0609020204030204" pitchFamily="49" charset="0"/>
              </a:rPr>
              <a:t>="5"/&gt;</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Image</a:t>
            </a:r>
            <a:r>
              <a:rPr lang="es-DO" sz="1200" dirty="0">
                <a:solidFill>
                  <a:srgbClr val="FF0000"/>
                </a:solidFill>
                <a:latin typeface="Consolas" panose="020B0609020204030204" pitchFamily="49" charset="0"/>
              </a:rPr>
              <a:t> Source</a:t>
            </a:r>
            <a:r>
              <a:rPr lang="es-DO" sz="1200" dirty="0">
                <a:solidFill>
                  <a:srgbClr val="0000FF"/>
                </a:solidFill>
                <a:latin typeface="Consolas" panose="020B0609020204030204" pitchFamily="49" charset="0"/>
              </a:rPr>
              <a:t>="logo.png"</a:t>
            </a:r>
            <a:r>
              <a:rPr lang="es-DO" sz="1200" dirty="0">
                <a:solidFill>
                  <a:srgbClr val="FF0000"/>
                </a:solidFill>
                <a:latin typeface="Consolas" panose="020B0609020204030204" pitchFamily="49" charset="0"/>
              </a:rPr>
              <a:t> HeightRequest</a:t>
            </a:r>
            <a:r>
              <a:rPr lang="es-DO" sz="1200" dirty="0">
                <a:solidFill>
                  <a:srgbClr val="0000FF"/>
                </a:solidFill>
                <a:latin typeface="Consolas" panose="020B0609020204030204" pitchFamily="49" charset="0"/>
              </a:rPr>
              <a:t>="100"/&gt;</a:t>
            </a:r>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BoxView</a:t>
            </a:r>
            <a:r>
              <a:rPr lang="en-US" sz="1200" dirty="0">
                <a:solidFill>
                  <a:srgbClr val="FF0000"/>
                </a:solidFill>
                <a:latin typeface="Consolas" panose="020B0609020204030204" pitchFamily="49" charset="0"/>
              </a:rPr>
              <a:t> Color</a:t>
            </a:r>
            <a:r>
              <a:rPr lang="en-US" sz="1200" dirty="0">
                <a:solidFill>
                  <a:srgbClr val="0000FF"/>
                </a:solidFill>
                <a:latin typeface="Consolas" panose="020B0609020204030204" pitchFamily="49" charset="0"/>
              </a:rPr>
              <a:t>="#fbc531"</a:t>
            </a:r>
            <a:r>
              <a:rPr lang="en-US" sz="1200" dirty="0">
                <a:solidFill>
                  <a:srgbClr val="FF0000"/>
                </a:solidFill>
                <a:latin typeface="Consolas" panose="020B0609020204030204" pitchFamily="49" charset="0"/>
              </a:rPr>
              <a:t> WidthRequest</a:t>
            </a:r>
            <a:r>
              <a:rPr lang="en-US" sz="1200" dirty="0">
                <a:solidFill>
                  <a:srgbClr val="0000FF"/>
                </a:solidFill>
                <a:latin typeface="Consolas" panose="020B0609020204030204" pitchFamily="49" charset="0"/>
              </a:rPr>
              <a:t>="5"/&gt;</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Label</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FontAttributes</a:t>
            </a:r>
            <a:r>
              <a:rPr lang="es-DO" sz="1200" dirty="0">
                <a:solidFill>
                  <a:srgbClr val="0000FF"/>
                </a:solidFill>
                <a:latin typeface="Consolas" panose="020B0609020204030204" pitchFamily="49" charset="0"/>
              </a:rPr>
              <a:t>="Bold"</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FontSize</a:t>
            </a:r>
            <a:r>
              <a:rPr lang="es-DO" sz="1200" dirty="0">
                <a:solidFill>
                  <a:srgbClr val="0000FF"/>
                </a:solidFill>
                <a:latin typeface="Consolas" panose="020B0609020204030204" pitchFamily="49" charset="0"/>
              </a:rPr>
              <a:t>="20"</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Text</a:t>
            </a:r>
            <a:r>
              <a:rPr lang="es-DO" sz="1200" dirty="0">
                <a:solidFill>
                  <a:srgbClr val="0000FF"/>
                </a:solidFill>
                <a:latin typeface="Consolas" panose="020B0609020204030204" pitchFamily="49" charset="0"/>
              </a:rPr>
              <a:t>="JUANCITO PEÑA PDM-0742"</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TextColor</a:t>
            </a:r>
            <a:r>
              <a:rPr lang="es-DO" sz="1200" dirty="0">
                <a:solidFill>
                  <a:srgbClr val="0000FF"/>
                </a:solidFill>
                <a:latin typeface="Consolas" panose="020B0609020204030204" pitchFamily="49" charset="0"/>
              </a:rPr>
              <a:t>="White"</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VerticalTextAlignment</a:t>
            </a:r>
            <a:r>
              <a:rPr lang="es-DO" sz="1200" dirty="0">
                <a:solidFill>
                  <a:srgbClr val="0000FF"/>
                </a:solidFill>
                <a:latin typeface="Consolas" panose="020B0609020204030204" pitchFamily="49" charset="0"/>
              </a:rPr>
              <a:t>="Center"</a:t>
            </a:r>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HorizontalTextAlignment</a:t>
            </a:r>
            <a:r>
              <a:rPr lang="es-DO" sz="1200" dirty="0">
                <a:solidFill>
                  <a:srgbClr val="0000FF"/>
                </a:solidFill>
                <a:latin typeface="Consolas" panose="020B0609020204030204" pitchFamily="49" charset="0"/>
              </a:rPr>
              <a:t>="Center"/&gt;</a:t>
            </a:r>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BoxView</a:t>
            </a:r>
            <a:r>
              <a:rPr lang="en-US" sz="1200" dirty="0">
                <a:solidFill>
                  <a:srgbClr val="FF0000"/>
                </a:solidFill>
                <a:latin typeface="Consolas" panose="020B0609020204030204" pitchFamily="49" charset="0"/>
              </a:rPr>
              <a:t> Color</a:t>
            </a:r>
            <a:r>
              <a:rPr lang="en-US" sz="1200" dirty="0">
                <a:solidFill>
                  <a:srgbClr val="0000FF"/>
                </a:solidFill>
                <a:latin typeface="Consolas" panose="020B0609020204030204" pitchFamily="49" charset="0"/>
              </a:rPr>
              <a:t>="#fbc531"</a:t>
            </a:r>
            <a:r>
              <a:rPr lang="en-US" sz="1200" dirty="0">
                <a:solidFill>
                  <a:srgbClr val="FF0000"/>
                </a:solidFill>
                <a:latin typeface="Consolas" panose="020B0609020204030204" pitchFamily="49" charset="0"/>
              </a:rPr>
              <a:t> WidthRequest</a:t>
            </a:r>
            <a:r>
              <a:rPr lang="en-US" sz="1200" dirty="0">
                <a:solidFill>
                  <a:srgbClr val="0000FF"/>
                </a:solidFill>
                <a:latin typeface="Consolas" panose="020B0609020204030204" pitchFamily="49" charset="0"/>
              </a:rPr>
              <a:t>="5"/&gt;</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Frame</a:t>
            </a:r>
            <a:r>
              <a:rPr lang="es-DO" sz="1200" dirty="0">
                <a:solidFill>
                  <a:srgbClr val="FF0000"/>
                </a:solidFill>
                <a:latin typeface="Consolas" panose="020B0609020204030204" pitchFamily="49" charset="0"/>
              </a:rPr>
              <a:t> BackgroundColor</a:t>
            </a:r>
            <a:r>
              <a:rPr lang="es-DO" sz="1200" dirty="0">
                <a:solidFill>
                  <a:srgbClr val="0000FF"/>
                </a:solidFill>
                <a:latin typeface="Consolas" panose="020B0609020204030204" pitchFamily="49" charset="0"/>
              </a:rPr>
              <a:t>="#dcdde1"</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BorderColor</a:t>
            </a:r>
            <a:r>
              <a:rPr lang="es-DO" sz="1200" dirty="0">
                <a:solidFill>
                  <a:srgbClr val="0000FF"/>
                </a:solidFill>
                <a:latin typeface="Consolas" panose="020B0609020204030204" pitchFamily="49" charset="0"/>
              </a:rPr>
              <a:t>="#00a8ff"</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CornerRadius</a:t>
            </a:r>
            <a:r>
              <a:rPr lang="es-DO" sz="1200" dirty="0">
                <a:solidFill>
                  <a:srgbClr val="0000FF"/>
                </a:solidFill>
                <a:latin typeface="Consolas" panose="020B0609020204030204" pitchFamily="49" charset="0"/>
              </a:rPr>
              <a:t>="1"</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Padding</a:t>
            </a:r>
            <a:r>
              <a:rPr lang="es-DO" sz="1200" dirty="0">
                <a:solidFill>
                  <a:srgbClr val="0000FF"/>
                </a:solidFill>
                <a:latin typeface="Consolas" panose="020B0609020204030204" pitchFamily="49" charset="0"/>
              </a:rPr>
              <a:t>="25"</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Margin</a:t>
            </a:r>
            <a:r>
              <a:rPr lang="es-DO" sz="1200" dirty="0">
                <a:solidFill>
                  <a:srgbClr val="0000FF"/>
                </a:solidFill>
                <a:latin typeface="Consolas" panose="020B0609020204030204" pitchFamily="49" charset="0"/>
              </a:rPr>
              <a:t>="1"&gt;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Label</a:t>
            </a:r>
            <a:r>
              <a:rPr lang="es-DO" sz="1200" dirty="0">
                <a:solidFill>
                  <a:srgbClr val="FF0000"/>
                </a:solidFill>
                <a:latin typeface="Consolas" panose="020B0609020204030204" pitchFamily="49" charset="0"/>
              </a:rPr>
              <a:t> Text</a:t>
            </a:r>
            <a:r>
              <a:rPr lang="es-DO" sz="1200" dirty="0">
                <a:solidFill>
                  <a:srgbClr val="0000FF"/>
                </a:solidFill>
                <a:latin typeface="Consolas" panose="020B0609020204030204" pitchFamily="49" charset="0"/>
              </a:rPr>
              <a:t>="Mis Películas Favoritas"</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FontSize</a:t>
            </a:r>
            <a:r>
              <a:rPr lang="es-DO" sz="1200" dirty="0">
                <a:solidFill>
                  <a:srgbClr val="0000FF"/>
                </a:solidFill>
                <a:latin typeface="Consolas" panose="020B0609020204030204" pitchFamily="49" charset="0"/>
              </a:rPr>
              <a:t>="25"</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TextColor</a:t>
            </a:r>
            <a:r>
              <a:rPr lang="es-DO" sz="1200" dirty="0">
                <a:solidFill>
                  <a:srgbClr val="0000FF"/>
                </a:solidFill>
                <a:latin typeface="Consolas" panose="020B0609020204030204" pitchFamily="49" charset="0"/>
              </a:rPr>
              <a:t>="#192a56"</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HorizontalTextAlignment</a:t>
            </a:r>
            <a:r>
              <a:rPr lang="es-DO" sz="1200" dirty="0">
                <a:solidFill>
                  <a:srgbClr val="0000FF"/>
                </a:solidFill>
                <a:latin typeface="Consolas" panose="020B0609020204030204" pitchFamily="49" charset="0"/>
              </a:rPr>
              <a:t>="Center"/&gt;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Frame</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r>
              <a:rPr lang="es-DO" sz="1200" dirty="0">
                <a:solidFill>
                  <a:srgbClr val="FF0000"/>
                </a:solidFill>
                <a:latin typeface="Consolas" panose="020B0609020204030204" pitchFamily="49" charset="0"/>
              </a:rPr>
              <a:t> HorizontalOptions</a:t>
            </a:r>
            <a:r>
              <a:rPr lang="es-DO" sz="1200" dirty="0">
                <a:solidFill>
                  <a:srgbClr val="0000FF"/>
                </a:solidFill>
                <a:latin typeface="Consolas" panose="020B0609020204030204" pitchFamily="49" charset="0"/>
              </a:rPr>
              <a:t>="Center"</a:t>
            </a:r>
            <a:r>
              <a:rPr lang="es-DO" sz="1200" dirty="0">
                <a:solidFill>
                  <a:srgbClr val="FF0000"/>
                </a:solidFill>
                <a:latin typeface="Consolas" panose="020B0609020204030204" pitchFamily="49" charset="0"/>
              </a:rPr>
              <a:t> VerticalOptions</a:t>
            </a:r>
            <a:r>
              <a:rPr lang="es-DO" sz="1200" dirty="0">
                <a:solidFill>
                  <a:srgbClr val="0000FF"/>
                </a:solidFill>
                <a:latin typeface="Consolas" panose="020B0609020204030204" pitchFamily="49" charset="0"/>
              </a:rPr>
              <a:t>="End"&gt;</a:t>
            </a:r>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controls</a:t>
            </a:r>
            <a:r>
              <a:rPr lang="en-US" sz="1200" dirty="0">
                <a:solidFill>
                  <a:srgbClr val="0000FF"/>
                </a:solidFill>
                <a:latin typeface="Consolas" panose="020B0609020204030204" pitchFamily="49" charset="0"/>
              </a:rPr>
              <a:t>:</a:t>
            </a:r>
            <a:r>
              <a:rPr lang="en-US" sz="1200" dirty="0">
                <a:solidFill>
                  <a:srgbClr val="A31515"/>
                </a:solidFill>
                <a:latin typeface="Consolas" panose="020B0609020204030204" pitchFamily="49" charset="0"/>
              </a:rPr>
              <a:t>ImageCarousel</a:t>
            </a:r>
            <a:r>
              <a:rPr lang="en-US" sz="1200" dirty="0">
                <a:solidFill>
                  <a:srgbClr val="FF0000"/>
                </a:solidFill>
                <a:latin typeface="Consolas" panose="020B0609020204030204" pitchFamily="49" charset="0"/>
              </a:rPr>
              <a:t> x</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Name</a:t>
            </a:r>
            <a:r>
              <a:rPr lang="en-US" sz="1200" dirty="0">
                <a:solidFill>
                  <a:srgbClr val="0000FF"/>
                </a:solidFill>
                <a:latin typeface="Consolas" panose="020B0609020204030204" pitchFamily="49" charset="0"/>
              </a:rPr>
              <a:t>="</a:t>
            </a:r>
            <a:r>
              <a:rPr lang="en-US" sz="1200" dirty="0">
                <a:solidFill>
                  <a:srgbClr val="0000FF"/>
                </a:solidFill>
                <a:highlight>
                  <a:srgbClr val="FFFF00"/>
                </a:highlight>
                <a:latin typeface="Consolas" panose="020B0609020204030204" pitchFamily="49" charset="0"/>
              </a:rPr>
              <a:t>imgSlider</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 HeightRequest</a:t>
            </a:r>
            <a:r>
              <a:rPr lang="en-US" sz="1200" dirty="0">
                <a:solidFill>
                  <a:srgbClr val="0000FF"/>
                </a:solidFill>
                <a:latin typeface="Consolas" panose="020B0609020204030204" pitchFamily="49" charset="0"/>
              </a:rPr>
              <a:t>="900"</a:t>
            </a:r>
            <a:r>
              <a:rPr lang="en-US" sz="1200" dirty="0">
                <a:solidFill>
                  <a:srgbClr val="FF0000"/>
                </a:solidFill>
                <a:latin typeface="Consolas" panose="020B0609020204030204" pitchFamily="49" charset="0"/>
              </a:rPr>
              <a:t> WidthRequest</a:t>
            </a:r>
            <a:r>
              <a:rPr lang="en-US" sz="1200" dirty="0">
                <a:solidFill>
                  <a:srgbClr val="0000FF"/>
                </a:solidFill>
                <a:latin typeface="Consolas" panose="020B0609020204030204" pitchFamily="49" charset="0"/>
              </a:rPr>
              <a:t>="420" /&gt;</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6367B769-C98E-4689-A8D6-6A55EF7A96AB}"/>
              </a:ext>
            </a:extLst>
          </p:cNvPr>
          <p:cNvSpPr txBox="1"/>
          <p:nvPr/>
        </p:nvSpPr>
        <p:spPr>
          <a:xfrm>
            <a:off x="8469086" y="2967334"/>
            <a:ext cx="3463834" cy="1200329"/>
          </a:xfrm>
          <a:prstGeom prst="rect">
            <a:avLst/>
          </a:prstGeom>
          <a:noFill/>
        </p:spPr>
        <p:txBody>
          <a:bodyPr wrap="square" rtlCol="0">
            <a:spAutoFit/>
          </a:bodyPr>
          <a:lstStyle/>
          <a:p>
            <a:pPr algn="ctr"/>
            <a:r>
              <a:rPr lang="en-US" sz="2400" b="1" dirty="0">
                <a:highlight>
                  <a:srgbClr val="FFFF00"/>
                </a:highlight>
              </a:rPr>
              <a:t>Copiamos este codigo en el Archivo Principal  </a:t>
            </a:r>
            <a:r>
              <a:rPr lang="en-US" sz="2400" b="1" dirty="0">
                <a:highlight>
                  <a:srgbClr val="00FFFF"/>
                </a:highlight>
              </a:rPr>
              <a:t>MainPage.xaml</a:t>
            </a:r>
            <a:endParaRPr lang="es-DO" sz="2400" b="1" dirty="0">
              <a:highlight>
                <a:srgbClr val="00FFFF"/>
              </a:highlight>
            </a:endParaRPr>
          </a:p>
        </p:txBody>
      </p:sp>
      <p:sp>
        <p:nvSpPr>
          <p:cNvPr id="5" name="Right Brace 4">
            <a:extLst>
              <a:ext uri="{FF2B5EF4-FFF2-40B4-BE49-F238E27FC236}">
                <a16:creationId xmlns:a16="http://schemas.microsoft.com/office/drawing/2014/main" id="{4045F739-4308-45DF-A998-01A9AD91A86C}"/>
              </a:ext>
            </a:extLst>
          </p:cNvPr>
          <p:cNvSpPr/>
          <p:nvPr/>
        </p:nvSpPr>
        <p:spPr>
          <a:xfrm>
            <a:off x="7887788" y="1447742"/>
            <a:ext cx="744583" cy="3540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2" name="CuadroTexto 1">
            <a:extLst>
              <a:ext uri="{FF2B5EF4-FFF2-40B4-BE49-F238E27FC236}">
                <a16:creationId xmlns:a16="http://schemas.microsoft.com/office/drawing/2014/main" id="{43B5438F-AE74-8038-1BC7-DA5C9E5DFBFC}"/>
              </a:ext>
            </a:extLst>
          </p:cNvPr>
          <p:cNvSpPr txBox="1"/>
          <p:nvPr/>
        </p:nvSpPr>
        <p:spPr>
          <a:xfrm>
            <a:off x="178961" y="140237"/>
            <a:ext cx="11470495" cy="369332"/>
          </a:xfrm>
          <a:prstGeom prst="rect">
            <a:avLst/>
          </a:prstGeom>
          <a:noFill/>
        </p:spPr>
        <p:txBody>
          <a:bodyPr wrap="square" rtlCol="0">
            <a:spAutoFit/>
          </a:bodyPr>
          <a:lstStyle/>
          <a:p>
            <a:pPr algn="ctr"/>
            <a:r>
              <a:rPr lang="es-DO" b="1" dirty="0">
                <a:highlight>
                  <a:srgbClr val="FFFF00"/>
                </a:highlight>
              </a:rPr>
              <a:t>En nuestro StackLayout, copiamos este codigo xaml, el cual diseña la interfaz grafica de nuestra aplicación.</a:t>
            </a:r>
          </a:p>
        </p:txBody>
      </p:sp>
    </p:spTree>
    <p:extLst>
      <p:ext uri="{BB962C8B-B14F-4D97-AF65-F5344CB8AC3E}">
        <p14:creationId xmlns:p14="http://schemas.microsoft.com/office/powerpoint/2010/main" val="2157972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CDA98-124D-40D9-9A9A-C76FE53F82FF}"/>
              </a:ext>
            </a:extLst>
          </p:cNvPr>
          <p:cNvSpPr txBox="1"/>
          <p:nvPr/>
        </p:nvSpPr>
        <p:spPr>
          <a:xfrm>
            <a:off x="289560" y="274319"/>
            <a:ext cx="11612879" cy="3046988"/>
          </a:xfrm>
          <a:prstGeom prst="rect">
            <a:avLst/>
          </a:prstGeom>
          <a:noFill/>
        </p:spPr>
        <p:txBody>
          <a:bodyPr wrap="square" rtlCol="0">
            <a:spAutoFit/>
          </a:bodyPr>
          <a:lstStyle/>
          <a:p>
            <a:pPr algn="just"/>
            <a:r>
              <a:rPr lang="en-US" sz="2400" dirty="0"/>
              <a:t>Ahora vamos a nuestro codigo C#, que esta en el MainPage.xaml.cs, a alli vamos a copier el codigo que les dejo en la pagina siguiente, pero no sin antes buscar en el nevegador algunas imagenes, estas las descargamos en nuestro equipo, en mi caso he puesto las siguientes imagnes alusivas a las peliculas que me gustan en su caso ustedes agregan las que quieran, cuando las tengamos en la carpeta de descarga iremos a nuestro codigo en el editor, y nos ubicamos encima de la carperta del Proyecto android, buscamos la carpeta recurso, y en ella buscamos la carperta drawable, y alli copiamos nuestras imagenes, existen varias formas, de hacer como ya hemos en las demas clases, ustedes deciden cual utilizar.</a:t>
            </a:r>
            <a:endParaRPr lang="es-DO" sz="2400" dirty="0"/>
          </a:p>
        </p:txBody>
      </p:sp>
      <p:pic>
        <p:nvPicPr>
          <p:cNvPr id="4" name="Picture 3" descr="A screenshot of a computer&#10;&#10;Description automatically generated with medium confidence">
            <a:extLst>
              <a:ext uri="{FF2B5EF4-FFF2-40B4-BE49-F238E27FC236}">
                <a16:creationId xmlns:a16="http://schemas.microsoft.com/office/drawing/2014/main" id="{47938BB1-2006-425B-9062-E1303F1AB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66" y="3429000"/>
            <a:ext cx="10767266" cy="3001298"/>
          </a:xfrm>
          <a:prstGeom prst="rect">
            <a:avLst/>
          </a:prstGeom>
        </p:spPr>
      </p:pic>
    </p:spTree>
    <p:extLst>
      <p:ext uri="{BB962C8B-B14F-4D97-AF65-F5344CB8AC3E}">
        <p14:creationId xmlns:p14="http://schemas.microsoft.com/office/powerpoint/2010/main" val="2084692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D1EA5A4C-33B2-4846-AE06-9FC10C650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699" y="547285"/>
            <a:ext cx="3867690" cy="5763429"/>
          </a:xfrm>
          <a:prstGeom prst="rect">
            <a:avLst/>
          </a:prstGeom>
        </p:spPr>
      </p:pic>
      <p:sp>
        <p:nvSpPr>
          <p:cNvPr id="2" name="CuadroTexto 1">
            <a:extLst>
              <a:ext uri="{FF2B5EF4-FFF2-40B4-BE49-F238E27FC236}">
                <a16:creationId xmlns:a16="http://schemas.microsoft.com/office/drawing/2014/main" id="{CDC17E82-29B2-3D91-A009-FB4C624480BD}"/>
              </a:ext>
            </a:extLst>
          </p:cNvPr>
          <p:cNvSpPr txBox="1"/>
          <p:nvPr/>
        </p:nvSpPr>
        <p:spPr>
          <a:xfrm>
            <a:off x="374904" y="2274838"/>
            <a:ext cx="4142232" cy="2308324"/>
          </a:xfrm>
          <a:prstGeom prst="rect">
            <a:avLst/>
          </a:prstGeom>
          <a:noFill/>
        </p:spPr>
        <p:txBody>
          <a:bodyPr wrap="square" rtlCol="0">
            <a:spAutoFit/>
          </a:bodyPr>
          <a:lstStyle/>
          <a:p>
            <a:pPr algn="ctr"/>
            <a:r>
              <a:rPr lang="es-DO" sz="2400" dirty="0"/>
              <a:t>Una vez hemos copiado nuestras imágenes o agregado en la carpeta Resources drawable dentro de nuestro proyecto de android, se veria de esta forma.</a:t>
            </a:r>
          </a:p>
        </p:txBody>
      </p:sp>
      <p:sp>
        <p:nvSpPr>
          <p:cNvPr id="4" name="Cerrar llave 3">
            <a:extLst>
              <a:ext uri="{FF2B5EF4-FFF2-40B4-BE49-F238E27FC236}">
                <a16:creationId xmlns:a16="http://schemas.microsoft.com/office/drawing/2014/main" id="{54436627-1AEE-1ABE-6918-9DC678B321E4}"/>
              </a:ext>
            </a:extLst>
          </p:cNvPr>
          <p:cNvSpPr/>
          <p:nvPr/>
        </p:nvSpPr>
        <p:spPr>
          <a:xfrm>
            <a:off x="4855464" y="2274838"/>
            <a:ext cx="1240536" cy="208685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Tree>
    <p:extLst>
      <p:ext uri="{BB962C8B-B14F-4D97-AF65-F5344CB8AC3E}">
        <p14:creationId xmlns:p14="http://schemas.microsoft.com/office/powerpoint/2010/main" val="4038917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8BE191E-1EA0-4EAC-8766-8DB7ADC9D449}"/>
              </a:ext>
            </a:extLst>
          </p:cNvPr>
          <p:cNvSpPr txBox="1"/>
          <p:nvPr/>
        </p:nvSpPr>
        <p:spPr>
          <a:xfrm>
            <a:off x="4194352" y="297904"/>
            <a:ext cx="5024463" cy="6001643"/>
          </a:xfrm>
          <a:prstGeom prst="rect">
            <a:avLst/>
          </a:prstGeom>
          <a:noFill/>
        </p:spPr>
        <p:txBody>
          <a:bodyPr wrap="square" rtlCol="0">
            <a:spAutoFit/>
          </a:bodyPr>
          <a:lstStyle/>
          <a:p>
            <a:pPr algn="ctr"/>
            <a:r>
              <a:rPr lang="es-ES" sz="3200" dirty="0"/>
              <a:t>Aquí como vemos se han agregado, en el caso de que las imágenes al ejecutar no se visualicen, debemos dar click derecho encima y elegir propiedades, y buscamos la opcion </a:t>
            </a:r>
            <a:r>
              <a:rPr lang="es-ES" sz="3200" b="1" dirty="0">
                <a:solidFill>
                  <a:srgbClr val="FF0000"/>
                </a:solidFill>
              </a:rPr>
              <a:t>de  accion de compartir</a:t>
            </a:r>
            <a:r>
              <a:rPr lang="es-ES" sz="3200" dirty="0"/>
              <a:t>, buscamos en la lista la opcion de AndroidResource. Hacen esto con todas. Nota: </a:t>
            </a:r>
            <a:r>
              <a:rPr lang="es-ES" sz="3200" b="1" dirty="0">
                <a:solidFill>
                  <a:srgbClr val="FF00FF"/>
                </a:solidFill>
              </a:rPr>
              <a:t>EN MAUI NO ES NECESARIO.</a:t>
            </a:r>
            <a:endParaRPr lang="es-DO" sz="3200" b="1" dirty="0">
              <a:solidFill>
                <a:srgbClr val="FF00FF"/>
              </a:solidFill>
            </a:endParaRPr>
          </a:p>
        </p:txBody>
      </p:sp>
      <p:pic>
        <p:nvPicPr>
          <p:cNvPr id="6" name="Imagen 5">
            <a:extLst>
              <a:ext uri="{FF2B5EF4-FFF2-40B4-BE49-F238E27FC236}">
                <a16:creationId xmlns:a16="http://schemas.microsoft.com/office/drawing/2014/main" id="{8FA014C7-2405-47B1-BEDE-19EE22A14BED}"/>
              </a:ext>
            </a:extLst>
          </p:cNvPr>
          <p:cNvPicPr>
            <a:picLocks noChangeAspect="1"/>
          </p:cNvPicPr>
          <p:nvPr/>
        </p:nvPicPr>
        <p:blipFill>
          <a:blip r:embed="rId2"/>
          <a:stretch>
            <a:fillRect/>
          </a:stretch>
        </p:blipFill>
        <p:spPr>
          <a:xfrm>
            <a:off x="9783662" y="440574"/>
            <a:ext cx="2181123" cy="6118167"/>
          </a:xfrm>
          <a:prstGeom prst="rect">
            <a:avLst/>
          </a:prstGeom>
        </p:spPr>
      </p:pic>
      <p:pic>
        <p:nvPicPr>
          <p:cNvPr id="7" name="Picture 2" descr="Graphical user interface&#10;&#10;Description automatically generated with medium confidence">
            <a:extLst>
              <a:ext uri="{FF2B5EF4-FFF2-40B4-BE49-F238E27FC236}">
                <a16:creationId xmlns:a16="http://schemas.microsoft.com/office/drawing/2014/main" id="{BC9E604E-11CE-45FC-BB51-22F756411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15" y="498763"/>
            <a:ext cx="3599015" cy="5363064"/>
          </a:xfrm>
          <a:prstGeom prst="rect">
            <a:avLst/>
          </a:prstGeom>
        </p:spPr>
      </p:pic>
    </p:spTree>
    <p:extLst>
      <p:ext uri="{BB962C8B-B14F-4D97-AF65-F5344CB8AC3E}">
        <p14:creationId xmlns:p14="http://schemas.microsoft.com/office/powerpoint/2010/main" val="2455303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13DE8-C222-4EDF-B940-AB65234B060C}"/>
              </a:ext>
            </a:extLst>
          </p:cNvPr>
          <p:cNvSpPr txBox="1"/>
          <p:nvPr/>
        </p:nvSpPr>
        <p:spPr>
          <a:xfrm>
            <a:off x="1001921" y="920621"/>
            <a:ext cx="9940834" cy="5016758"/>
          </a:xfrm>
          <a:prstGeom prst="rect">
            <a:avLst/>
          </a:prstGeom>
          <a:noFill/>
        </p:spPr>
        <p:txBody>
          <a:bodyPr wrap="square" rtlCol="0">
            <a:spAutoFit/>
          </a:bodyPr>
          <a:lstStyle/>
          <a:p>
            <a:pPr algn="ctr"/>
            <a:r>
              <a:rPr lang="en-US" sz="4000" dirty="0"/>
              <a:t>Ahora escribimos las lineas de codigo para que nuestro diseño que hemos implementado funcione y nos presente una aplicacion mostrandonos nuestra aplicacion.</a:t>
            </a:r>
          </a:p>
          <a:p>
            <a:pPr algn="ctr"/>
            <a:endParaRPr lang="en-US" sz="4000" dirty="0"/>
          </a:p>
          <a:p>
            <a:pPr algn="ctr"/>
            <a:r>
              <a:rPr lang="en-US" sz="4000" dirty="0"/>
              <a:t>Para ello nos vamos a nuestro codigo principal, </a:t>
            </a:r>
            <a:r>
              <a:rPr lang="en-US" sz="4000" b="1" dirty="0">
                <a:highlight>
                  <a:srgbClr val="00FFFF"/>
                </a:highlight>
              </a:rPr>
              <a:t>MainPage.xaml.cs </a:t>
            </a:r>
            <a:r>
              <a:rPr lang="en-US" sz="4000" dirty="0"/>
              <a:t>y copiamos las siguientes lienas.</a:t>
            </a:r>
            <a:endParaRPr lang="es-DO" sz="4000" dirty="0"/>
          </a:p>
        </p:txBody>
      </p:sp>
    </p:spTree>
    <p:extLst>
      <p:ext uri="{BB962C8B-B14F-4D97-AF65-F5344CB8AC3E}">
        <p14:creationId xmlns:p14="http://schemas.microsoft.com/office/powerpoint/2010/main" val="3267127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7DD2A9-0807-410F-AEF9-5016431433FB}"/>
              </a:ext>
            </a:extLst>
          </p:cNvPr>
          <p:cNvSpPr txBox="1"/>
          <p:nvPr/>
        </p:nvSpPr>
        <p:spPr>
          <a:xfrm>
            <a:off x="225334" y="101253"/>
            <a:ext cx="8605157" cy="6555641"/>
          </a:xfrm>
          <a:prstGeom prst="rect">
            <a:avLst/>
          </a:prstGeom>
          <a:noFill/>
        </p:spPr>
        <p:txBody>
          <a:bodyPr wrap="square">
            <a:spAutoFit/>
          </a:bodyPr>
          <a:lstStyle/>
          <a:p>
            <a:r>
              <a:rPr lang="es-DO" sz="1050" dirty="0">
                <a:solidFill>
                  <a:srgbClr val="0000FF"/>
                </a:solidFill>
                <a:latin typeface="Consolas" panose="020B0609020204030204" pitchFamily="49" charset="0"/>
              </a:rPr>
              <a:t>using</a:t>
            </a:r>
            <a:r>
              <a:rPr lang="es-DO" sz="1050" dirty="0">
                <a:solidFill>
                  <a:srgbClr val="000000"/>
                </a:solidFill>
                <a:latin typeface="Consolas" panose="020B0609020204030204" pitchFamily="49" charset="0"/>
              </a:rPr>
              <a:t> System;</a:t>
            </a:r>
          </a:p>
          <a:p>
            <a:r>
              <a:rPr lang="es-DO" sz="1050" dirty="0">
                <a:solidFill>
                  <a:srgbClr val="0000FF"/>
                </a:solidFill>
                <a:latin typeface="Consolas" panose="020B0609020204030204" pitchFamily="49" charset="0"/>
              </a:rPr>
              <a:t>using</a:t>
            </a:r>
            <a:r>
              <a:rPr lang="es-DO" sz="1050" dirty="0">
                <a:solidFill>
                  <a:srgbClr val="000000"/>
                </a:solidFill>
                <a:latin typeface="Consolas" panose="020B0609020204030204" pitchFamily="49" charset="0"/>
              </a:rPr>
              <a:t> System.Collections.Generic;</a:t>
            </a:r>
          </a:p>
          <a:p>
            <a:r>
              <a:rPr lang="es-DO" sz="1050" dirty="0">
                <a:solidFill>
                  <a:srgbClr val="0000FF"/>
                </a:solidFill>
                <a:latin typeface="Consolas" panose="020B0609020204030204" pitchFamily="49" charset="0"/>
              </a:rPr>
              <a:t>using</a:t>
            </a:r>
            <a:r>
              <a:rPr lang="es-DO" sz="1050" dirty="0">
                <a:solidFill>
                  <a:srgbClr val="000000"/>
                </a:solidFill>
                <a:latin typeface="Consolas" panose="020B0609020204030204" pitchFamily="49" charset="0"/>
              </a:rPr>
              <a:t> System.ComponentModel;</a:t>
            </a:r>
          </a:p>
          <a:p>
            <a:r>
              <a:rPr lang="es-DO" sz="1050" dirty="0">
                <a:solidFill>
                  <a:srgbClr val="0000FF"/>
                </a:solidFill>
                <a:latin typeface="Consolas" panose="020B0609020204030204" pitchFamily="49" charset="0"/>
              </a:rPr>
              <a:t>using</a:t>
            </a:r>
            <a:r>
              <a:rPr lang="es-DO" sz="1050" dirty="0">
                <a:solidFill>
                  <a:srgbClr val="000000"/>
                </a:solidFill>
                <a:latin typeface="Consolas" panose="020B0609020204030204" pitchFamily="49" charset="0"/>
              </a:rPr>
              <a:t> System.Linq;</a:t>
            </a:r>
          </a:p>
          <a:p>
            <a:r>
              <a:rPr lang="es-DO" sz="1050" dirty="0">
                <a:solidFill>
                  <a:srgbClr val="0000FF"/>
                </a:solidFill>
                <a:latin typeface="Consolas" panose="020B0609020204030204" pitchFamily="49" charset="0"/>
              </a:rPr>
              <a:t>using</a:t>
            </a:r>
            <a:r>
              <a:rPr lang="es-DO" sz="1050" dirty="0">
                <a:solidFill>
                  <a:srgbClr val="000000"/>
                </a:solidFill>
                <a:latin typeface="Consolas" panose="020B0609020204030204" pitchFamily="49" charset="0"/>
              </a:rPr>
              <a:t> System.Text;</a:t>
            </a:r>
          </a:p>
          <a:p>
            <a:r>
              <a:rPr lang="es-DO" sz="1050" dirty="0">
                <a:solidFill>
                  <a:srgbClr val="0000FF"/>
                </a:solidFill>
                <a:latin typeface="Consolas" panose="020B0609020204030204" pitchFamily="49" charset="0"/>
              </a:rPr>
              <a:t>using</a:t>
            </a:r>
            <a:r>
              <a:rPr lang="es-DO" sz="1050" dirty="0">
                <a:solidFill>
                  <a:srgbClr val="000000"/>
                </a:solidFill>
                <a:latin typeface="Consolas" panose="020B0609020204030204" pitchFamily="49" charset="0"/>
              </a:rPr>
              <a:t> System.Threading.Tasks;</a:t>
            </a:r>
          </a:p>
          <a:p>
            <a:r>
              <a:rPr lang="es-DO" sz="1050" dirty="0">
                <a:solidFill>
                  <a:srgbClr val="0000FF"/>
                </a:solidFill>
                <a:latin typeface="Consolas" panose="020B0609020204030204" pitchFamily="49" charset="0"/>
              </a:rPr>
              <a:t>using</a:t>
            </a:r>
            <a:r>
              <a:rPr lang="es-DO" sz="1050" dirty="0">
                <a:solidFill>
                  <a:srgbClr val="000000"/>
                </a:solidFill>
                <a:latin typeface="Consolas" panose="020B0609020204030204" pitchFamily="49" charset="0"/>
              </a:rPr>
              <a:t> Xamarin.Forms;</a:t>
            </a:r>
          </a:p>
          <a:p>
            <a:r>
              <a:rPr lang="es-DO" sz="1050" b="1" dirty="0">
                <a:solidFill>
                  <a:srgbClr val="0000FF"/>
                </a:solidFill>
                <a:highlight>
                  <a:srgbClr val="FFFF00"/>
                </a:highlight>
                <a:latin typeface="Consolas" panose="020B0609020204030204" pitchFamily="49" charset="0"/>
              </a:rPr>
              <a:t>using</a:t>
            </a:r>
            <a:r>
              <a:rPr lang="es-DO" sz="1050" b="1" dirty="0">
                <a:solidFill>
                  <a:srgbClr val="000000"/>
                </a:solidFill>
                <a:highlight>
                  <a:srgbClr val="FFFF00"/>
                </a:highlight>
                <a:latin typeface="Consolas" panose="020B0609020204030204" pitchFamily="49" charset="0"/>
              </a:rPr>
              <a:t> System.Collections.ObjectModel;</a:t>
            </a:r>
          </a:p>
          <a:p>
            <a:r>
              <a:rPr lang="es-DO" sz="1050" b="1" dirty="0">
                <a:solidFill>
                  <a:srgbClr val="0000FF"/>
                </a:solidFill>
                <a:highlight>
                  <a:srgbClr val="FFFF00"/>
                </a:highlight>
                <a:latin typeface="Consolas" panose="020B0609020204030204" pitchFamily="49" charset="0"/>
              </a:rPr>
              <a:t>using Xamd.ImageCarousel.Forms.Plugin.Abstractions;</a:t>
            </a:r>
          </a:p>
          <a:p>
            <a:endParaRPr lang="es-DO" sz="1050" dirty="0">
              <a:solidFill>
                <a:srgbClr val="000000"/>
              </a:solidFill>
              <a:latin typeface="Consolas" panose="020B0609020204030204" pitchFamily="49" charset="0"/>
            </a:endParaRPr>
          </a:p>
          <a:p>
            <a:r>
              <a:rPr lang="es-DO" sz="1050" dirty="0">
                <a:solidFill>
                  <a:srgbClr val="0000FF"/>
                </a:solidFill>
                <a:latin typeface="Consolas" panose="020B0609020204030204" pitchFamily="49" charset="0"/>
              </a:rPr>
              <a:t>namespace</a:t>
            </a:r>
            <a:r>
              <a:rPr lang="es-DO" sz="1050" dirty="0">
                <a:solidFill>
                  <a:srgbClr val="000000"/>
                </a:solidFill>
                <a:latin typeface="Consolas" panose="020B0609020204030204" pitchFamily="49" charset="0"/>
              </a:rPr>
              <a:t> CARRUSELVIEW</a:t>
            </a:r>
          </a:p>
          <a:p>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public</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partial</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class</a:t>
            </a:r>
            <a:r>
              <a:rPr lang="es-DO" sz="1050" dirty="0">
                <a:solidFill>
                  <a:srgbClr val="000000"/>
                </a:solidFill>
                <a:latin typeface="Consolas" panose="020B0609020204030204" pitchFamily="49" charset="0"/>
              </a:rPr>
              <a:t> </a:t>
            </a:r>
            <a:r>
              <a:rPr lang="es-DO" sz="1050" dirty="0">
                <a:solidFill>
                  <a:srgbClr val="2B91AF"/>
                </a:solidFill>
                <a:latin typeface="Consolas" panose="020B0609020204030204" pitchFamily="49" charset="0"/>
              </a:rPr>
              <a:t>MainPage</a:t>
            </a:r>
            <a:r>
              <a:rPr lang="es-DO" sz="1050" dirty="0">
                <a:solidFill>
                  <a:srgbClr val="000000"/>
                </a:solidFill>
                <a:latin typeface="Consolas" panose="020B0609020204030204" pitchFamily="49" charset="0"/>
              </a:rPr>
              <a:t> : ContentPage</a:t>
            </a:r>
          </a:p>
          <a:p>
            <a:r>
              <a:rPr lang="es-DO" sz="1050" dirty="0">
                <a:solidFill>
                  <a:srgbClr val="000000"/>
                </a:solidFill>
                <a:latin typeface="Consolas" panose="020B0609020204030204" pitchFamily="49" charset="0"/>
              </a:rPr>
              <a:t>    {</a:t>
            </a:r>
          </a:p>
          <a:p>
            <a:r>
              <a:rPr lang="fr-FR" sz="1050" dirty="0">
                <a:solidFill>
                  <a:srgbClr val="000000"/>
                </a:solidFill>
                <a:latin typeface="Consolas" panose="020B0609020204030204" pitchFamily="49" charset="0"/>
              </a:rPr>
              <a:t>        </a:t>
            </a:r>
            <a:r>
              <a:rPr lang="fr-FR" sz="1050" dirty="0">
                <a:solidFill>
                  <a:srgbClr val="000000"/>
                </a:solidFill>
                <a:highlight>
                  <a:srgbClr val="FFFF00"/>
                </a:highlight>
                <a:latin typeface="Consolas" panose="020B0609020204030204" pitchFamily="49" charset="0"/>
              </a:rPr>
              <a:t>ObservableCollection&lt;FileImageSource&gt; imageSources = </a:t>
            </a:r>
            <a:r>
              <a:rPr lang="fr-FR" sz="1050" dirty="0">
                <a:solidFill>
                  <a:srgbClr val="0000FF"/>
                </a:solidFill>
                <a:highlight>
                  <a:srgbClr val="FFFF00"/>
                </a:highlight>
                <a:latin typeface="Consolas" panose="020B0609020204030204" pitchFamily="49" charset="0"/>
              </a:rPr>
              <a:t>new</a:t>
            </a:r>
            <a:r>
              <a:rPr lang="fr-FR" sz="1050" dirty="0">
                <a:solidFill>
                  <a:srgbClr val="000000"/>
                </a:solidFill>
                <a:highlight>
                  <a:srgbClr val="FFFF00"/>
                </a:highlight>
                <a:latin typeface="Consolas" panose="020B0609020204030204" pitchFamily="49" charset="0"/>
              </a:rPr>
              <a:t> ObservableCollection&lt;FileImageSource&gt;();</a:t>
            </a: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public</a:t>
            </a:r>
            <a:r>
              <a:rPr lang="es-DO" sz="1050" dirty="0">
                <a:solidFill>
                  <a:srgbClr val="000000"/>
                </a:solidFill>
                <a:latin typeface="Consolas" panose="020B0609020204030204" pitchFamily="49" charset="0"/>
              </a:rPr>
              <a:t> </a:t>
            </a:r>
            <a:r>
              <a:rPr lang="es-DO" sz="1050" dirty="0">
                <a:solidFill>
                  <a:srgbClr val="2B91AF"/>
                </a:solidFill>
                <a:latin typeface="Consolas" panose="020B0609020204030204" pitchFamily="49" charset="0"/>
              </a:rPr>
              <a:t>MainPage</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InitializeComponent();</a:t>
            </a: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"img.jpg"</a:t>
            </a:r>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"img2.jpg"</a:t>
            </a:r>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"img3.jpg"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"img4.jpg"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"img5.jpg"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"img6.jpg"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“img7.jpg"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"img8.jpg"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"img9.jpg"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"img10.jpg"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"img11.jpg"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"img12.jpg"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"img13.jpg"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"img14.jpg"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"img15.jpg"</a:t>
            </a:r>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imageSources.Add(</a:t>
            </a:r>
            <a:r>
              <a:rPr lang="es-DO" sz="1050" dirty="0">
                <a:solidFill>
                  <a:srgbClr val="A31515"/>
                </a:solidFill>
                <a:latin typeface="Consolas" panose="020B0609020204030204" pitchFamily="49" charset="0"/>
              </a:rPr>
              <a:t>"img16.jpg"</a:t>
            </a:r>
            <a:r>
              <a:rPr lang="es-DO" sz="1050" dirty="0">
                <a:solidFill>
                  <a:srgbClr val="000000"/>
                </a:solidFill>
                <a:latin typeface="Consolas" panose="020B0609020204030204" pitchFamily="49" charset="0"/>
              </a:rPr>
              <a:t>);</a:t>
            </a:r>
          </a:p>
          <a:p>
            <a:endParaRPr lang="es-DO" sz="1050" dirty="0">
              <a:solidFill>
                <a:srgbClr val="000000"/>
              </a:solidFill>
              <a:highlight>
                <a:srgbClr val="FFFF00"/>
              </a:highlight>
              <a:latin typeface="Consolas" panose="020B0609020204030204" pitchFamily="49" charset="0"/>
            </a:endParaRPr>
          </a:p>
          <a:p>
            <a:r>
              <a:rPr lang="es-DO" sz="1050" dirty="0">
                <a:solidFill>
                  <a:srgbClr val="000000"/>
                </a:solidFill>
                <a:highlight>
                  <a:srgbClr val="FFFF00"/>
                </a:highlight>
                <a:latin typeface="Consolas" panose="020B0609020204030204" pitchFamily="49" charset="0"/>
              </a:rPr>
              <a:t>            imgSlider.Images = imageSources; </a:t>
            </a:r>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7345F87C-9CE9-41CE-89BF-9012CB442812}"/>
              </a:ext>
            </a:extLst>
          </p:cNvPr>
          <p:cNvSpPr txBox="1"/>
          <p:nvPr/>
        </p:nvSpPr>
        <p:spPr>
          <a:xfrm>
            <a:off x="9362804" y="2617326"/>
            <a:ext cx="2734491" cy="830997"/>
          </a:xfrm>
          <a:prstGeom prst="rect">
            <a:avLst/>
          </a:prstGeom>
          <a:noFill/>
        </p:spPr>
        <p:txBody>
          <a:bodyPr wrap="square" rtlCol="0">
            <a:spAutoFit/>
          </a:bodyPr>
          <a:lstStyle/>
          <a:p>
            <a:pPr algn="ctr"/>
            <a:r>
              <a:rPr lang="en-US" sz="2400" b="1" dirty="0"/>
              <a:t>Codigo </a:t>
            </a:r>
          </a:p>
          <a:p>
            <a:pPr algn="ctr"/>
            <a:r>
              <a:rPr lang="en-US" sz="2400" b="1" dirty="0"/>
              <a:t>MainPage.xaml.cs</a:t>
            </a:r>
            <a:endParaRPr lang="es-DO" sz="2400" b="1" dirty="0"/>
          </a:p>
        </p:txBody>
      </p:sp>
      <p:sp>
        <p:nvSpPr>
          <p:cNvPr id="5" name="Right Brace 4">
            <a:extLst>
              <a:ext uri="{FF2B5EF4-FFF2-40B4-BE49-F238E27FC236}">
                <a16:creationId xmlns:a16="http://schemas.microsoft.com/office/drawing/2014/main" id="{B17A1970-D26C-45F9-AED5-647C6BFC4D37}"/>
              </a:ext>
            </a:extLst>
          </p:cNvPr>
          <p:cNvSpPr/>
          <p:nvPr/>
        </p:nvSpPr>
        <p:spPr>
          <a:xfrm>
            <a:off x="8487592" y="2181496"/>
            <a:ext cx="744583" cy="27929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cxnSp>
        <p:nvCxnSpPr>
          <p:cNvPr id="7" name="Straight Arrow Connector 6">
            <a:extLst>
              <a:ext uri="{FF2B5EF4-FFF2-40B4-BE49-F238E27FC236}">
                <a16:creationId xmlns:a16="http://schemas.microsoft.com/office/drawing/2014/main" id="{46EC4D6D-EA47-42B2-BB05-9ECA70EA20B1}"/>
              </a:ext>
            </a:extLst>
          </p:cNvPr>
          <p:cNvCxnSpPr>
            <a:cxnSpLocks/>
          </p:cNvCxnSpPr>
          <p:nvPr/>
        </p:nvCxnSpPr>
        <p:spPr>
          <a:xfrm flipV="1">
            <a:off x="4232366" y="568731"/>
            <a:ext cx="535577" cy="8656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7F5D6D-B074-4D2D-937C-E977DD7A22F4}"/>
              </a:ext>
            </a:extLst>
          </p:cNvPr>
          <p:cNvSpPr txBox="1"/>
          <p:nvPr/>
        </p:nvSpPr>
        <p:spPr>
          <a:xfrm>
            <a:off x="4637314" y="199399"/>
            <a:ext cx="7329352" cy="369332"/>
          </a:xfrm>
          <a:prstGeom prst="rect">
            <a:avLst/>
          </a:prstGeom>
          <a:noFill/>
        </p:spPr>
        <p:txBody>
          <a:bodyPr wrap="square" rtlCol="0">
            <a:spAutoFit/>
          </a:bodyPr>
          <a:lstStyle/>
          <a:p>
            <a:pPr algn="just"/>
            <a:r>
              <a:rPr lang="en-US" dirty="0"/>
              <a:t>Agregar el espacio de Nombre el plugin, el cual nos permitira trabajar. </a:t>
            </a:r>
            <a:endParaRPr lang="es-DO" dirty="0"/>
          </a:p>
        </p:txBody>
      </p:sp>
      <p:sp>
        <p:nvSpPr>
          <p:cNvPr id="9" name="TextBox 8">
            <a:extLst>
              <a:ext uri="{FF2B5EF4-FFF2-40B4-BE49-F238E27FC236}">
                <a16:creationId xmlns:a16="http://schemas.microsoft.com/office/drawing/2014/main" id="{8BCD7996-A0F9-42A0-A030-9ECE6CE47AEE}"/>
              </a:ext>
            </a:extLst>
          </p:cNvPr>
          <p:cNvSpPr txBox="1"/>
          <p:nvPr/>
        </p:nvSpPr>
        <p:spPr>
          <a:xfrm>
            <a:off x="5101045" y="728808"/>
            <a:ext cx="6707778" cy="1477328"/>
          </a:xfrm>
          <a:prstGeom prst="rect">
            <a:avLst/>
          </a:prstGeom>
          <a:noFill/>
        </p:spPr>
        <p:txBody>
          <a:bodyPr wrap="square" rtlCol="0">
            <a:spAutoFit/>
          </a:bodyPr>
          <a:lstStyle/>
          <a:p>
            <a:pPr algn="just"/>
            <a:r>
              <a:rPr lang="es-ES" dirty="0"/>
              <a:t>Agregamos la siguiente línea de código, la cual es una </a:t>
            </a:r>
            <a:r>
              <a:rPr lang="es-ES" b="1" dirty="0"/>
              <a:t>ObservableCollection</a:t>
            </a:r>
            <a:r>
              <a:rPr lang="es-ES" dirty="0"/>
              <a:t>, que usará los recursos que le indiquemos y la instanciamos con el mismo nombre. Esto permite que los cambios se reflejen inmediatamente en la interfaz cuando se aplique cualquier acción.</a:t>
            </a:r>
            <a:endParaRPr lang="es-DO" dirty="0"/>
          </a:p>
        </p:txBody>
      </p:sp>
      <p:cxnSp>
        <p:nvCxnSpPr>
          <p:cNvPr id="10" name="Straight Arrow Connector 9">
            <a:extLst>
              <a:ext uri="{FF2B5EF4-FFF2-40B4-BE49-F238E27FC236}">
                <a16:creationId xmlns:a16="http://schemas.microsoft.com/office/drawing/2014/main" id="{1C8EA1B8-9EC3-43E0-9AD5-974892C00822}"/>
              </a:ext>
            </a:extLst>
          </p:cNvPr>
          <p:cNvCxnSpPr>
            <a:cxnSpLocks/>
          </p:cNvCxnSpPr>
          <p:nvPr/>
        </p:nvCxnSpPr>
        <p:spPr>
          <a:xfrm flipV="1">
            <a:off x="3992335" y="1803742"/>
            <a:ext cx="1108710" cy="6119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CD085B-8A6C-4A0A-BBAC-730E73190301}"/>
              </a:ext>
            </a:extLst>
          </p:cNvPr>
          <p:cNvCxnSpPr>
            <a:cxnSpLocks/>
          </p:cNvCxnSpPr>
          <p:nvPr/>
        </p:nvCxnSpPr>
        <p:spPr>
          <a:xfrm>
            <a:off x="3542483" y="4438067"/>
            <a:ext cx="1225460" cy="1048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576A960-61B9-4B8A-81B7-AD81381A373F}"/>
              </a:ext>
            </a:extLst>
          </p:cNvPr>
          <p:cNvSpPr txBox="1"/>
          <p:nvPr/>
        </p:nvSpPr>
        <p:spPr>
          <a:xfrm>
            <a:off x="4767942" y="5336841"/>
            <a:ext cx="7198723" cy="646331"/>
          </a:xfrm>
          <a:prstGeom prst="rect">
            <a:avLst/>
          </a:prstGeom>
          <a:noFill/>
        </p:spPr>
        <p:txBody>
          <a:bodyPr wrap="square" rtlCol="0">
            <a:spAutoFit/>
          </a:bodyPr>
          <a:lstStyle/>
          <a:p>
            <a:pPr algn="just"/>
            <a:r>
              <a:rPr lang="en-US" dirty="0"/>
              <a:t>En el metodo, vamos a agregar las referencias de las imagenes, las cuales seran las que vamos a mostrar y le pasamos al </a:t>
            </a:r>
            <a:r>
              <a:rPr lang="en-US" dirty="0">
                <a:highlight>
                  <a:srgbClr val="FFFF00"/>
                </a:highlight>
              </a:rPr>
              <a:t>imgSlider</a:t>
            </a:r>
            <a:r>
              <a:rPr lang="en-US" dirty="0"/>
              <a:t> del XAML.</a:t>
            </a:r>
            <a:endParaRPr lang="es-DO" dirty="0"/>
          </a:p>
        </p:txBody>
      </p:sp>
    </p:spTree>
    <p:extLst>
      <p:ext uri="{BB962C8B-B14F-4D97-AF65-F5344CB8AC3E}">
        <p14:creationId xmlns:p14="http://schemas.microsoft.com/office/powerpoint/2010/main" val="4237772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B3C36939-211F-41A0-9B8A-E487B67C3259}"/>
              </a:ext>
            </a:extLst>
          </p:cNvPr>
          <p:cNvCxnSpPr>
            <a:cxnSpLocks/>
            <a:stCxn id="6" idx="1"/>
            <a:endCxn id="4" idx="3"/>
          </p:cNvCxnSpPr>
          <p:nvPr/>
        </p:nvCxnSpPr>
        <p:spPr>
          <a:xfrm flipH="1" flipV="1">
            <a:off x="4713513" y="3298371"/>
            <a:ext cx="4702628" cy="167857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nvGrpSpPr>
          <p:cNvPr id="19" name="Group 18">
            <a:extLst>
              <a:ext uri="{FF2B5EF4-FFF2-40B4-BE49-F238E27FC236}">
                <a16:creationId xmlns:a16="http://schemas.microsoft.com/office/drawing/2014/main" id="{F14D793D-1646-4C16-9BE7-6B6F96092B79}"/>
              </a:ext>
            </a:extLst>
          </p:cNvPr>
          <p:cNvGrpSpPr/>
          <p:nvPr/>
        </p:nvGrpSpPr>
        <p:grpSpPr>
          <a:xfrm>
            <a:off x="406603" y="1711169"/>
            <a:ext cx="11374437" cy="4820323"/>
            <a:chOff x="408781" y="1018838"/>
            <a:chExt cx="11374437" cy="4820323"/>
          </a:xfrm>
        </p:grpSpPr>
        <p:pic>
          <p:nvPicPr>
            <p:cNvPr id="3" name="Picture 2" descr="Graphical user interface, text, application&#10;&#10;Description automatically generated">
              <a:extLst>
                <a:ext uri="{FF2B5EF4-FFF2-40B4-BE49-F238E27FC236}">
                  <a16:creationId xmlns:a16="http://schemas.microsoft.com/office/drawing/2014/main" id="{3762BE70-95B2-4CEE-8757-D9A8E9FBF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81" y="1018838"/>
              <a:ext cx="11374437" cy="4820323"/>
            </a:xfrm>
            <a:prstGeom prst="rect">
              <a:avLst/>
            </a:prstGeom>
          </p:spPr>
        </p:pic>
        <p:sp>
          <p:nvSpPr>
            <p:cNvPr id="4" name="Rectangle: Rounded Corners 3">
              <a:extLst>
                <a:ext uri="{FF2B5EF4-FFF2-40B4-BE49-F238E27FC236}">
                  <a16:creationId xmlns:a16="http://schemas.microsoft.com/office/drawing/2014/main" id="{EFC9B09B-0669-404E-A5AE-73E08FA375BC}"/>
                </a:ext>
              </a:extLst>
            </p:cNvPr>
            <p:cNvSpPr/>
            <p:nvPr/>
          </p:nvSpPr>
          <p:spPr>
            <a:xfrm>
              <a:off x="408781" y="2416629"/>
              <a:ext cx="4306910" cy="3788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Rounded Corners 4">
              <a:extLst>
                <a:ext uri="{FF2B5EF4-FFF2-40B4-BE49-F238E27FC236}">
                  <a16:creationId xmlns:a16="http://schemas.microsoft.com/office/drawing/2014/main" id="{D0A15E45-C659-4076-999C-270D783A3B2C}"/>
                </a:ext>
              </a:extLst>
            </p:cNvPr>
            <p:cNvSpPr/>
            <p:nvPr/>
          </p:nvSpPr>
          <p:spPr>
            <a:xfrm>
              <a:off x="1789089" y="4815841"/>
              <a:ext cx="2560842" cy="3788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Rectangle: Rounded Corners 5">
              <a:extLst>
                <a:ext uri="{FF2B5EF4-FFF2-40B4-BE49-F238E27FC236}">
                  <a16:creationId xmlns:a16="http://schemas.microsoft.com/office/drawing/2014/main" id="{1434A9A1-884D-4260-BC0E-D667BA5BB9FD}"/>
                </a:ext>
              </a:extLst>
            </p:cNvPr>
            <p:cNvSpPr/>
            <p:nvPr/>
          </p:nvSpPr>
          <p:spPr>
            <a:xfrm>
              <a:off x="9418319" y="4167051"/>
              <a:ext cx="2007325" cy="235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ectangle: Rounded Corners 8">
              <a:extLst>
                <a:ext uri="{FF2B5EF4-FFF2-40B4-BE49-F238E27FC236}">
                  <a16:creationId xmlns:a16="http://schemas.microsoft.com/office/drawing/2014/main" id="{D8F4EDEC-DEA1-42AC-8006-F6A2C93DC232}"/>
                </a:ext>
              </a:extLst>
            </p:cNvPr>
            <p:cNvSpPr/>
            <p:nvPr/>
          </p:nvSpPr>
          <p:spPr>
            <a:xfrm>
              <a:off x="9418319" y="3150324"/>
              <a:ext cx="2007325" cy="2351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1" name="Straight Arrow Connector 10">
              <a:extLst>
                <a:ext uri="{FF2B5EF4-FFF2-40B4-BE49-F238E27FC236}">
                  <a16:creationId xmlns:a16="http://schemas.microsoft.com/office/drawing/2014/main" id="{FB11ED30-B8E6-465D-8D25-639AB66C99C8}"/>
                </a:ext>
              </a:extLst>
            </p:cNvPr>
            <p:cNvCxnSpPr>
              <a:cxnSpLocks/>
              <a:stCxn id="9" idx="2"/>
              <a:endCxn id="6" idx="0"/>
            </p:cNvCxnSpPr>
            <p:nvPr/>
          </p:nvCxnSpPr>
          <p:spPr>
            <a:xfrm>
              <a:off x="10421982" y="3385456"/>
              <a:ext cx="0" cy="78159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3D855309-140C-4F07-BCBA-95A0E873D17F}"/>
                </a:ext>
              </a:extLst>
            </p:cNvPr>
            <p:cNvCxnSpPr>
              <a:cxnSpLocks/>
              <a:stCxn id="4" idx="2"/>
              <a:endCxn id="5" idx="0"/>
            </p:cNvCxnSpPr>
            <p:nvPr/>
          </p:nvCxnSpPr>
          <p:spPr>
            <a:xfrm>
              <a:off x="2562236" y="2795451"/>
              <a:ext cx="507274" cy="202039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sp>
        <p:nvSpPr>
          <p:cNvPr id="18" name="TextBox 17">
            <a:extLst>
              <a:ext uri="{FF2B5EF4-FFF2-40B4-BE49-F238E27FC236}">
                <a16:creationId xmlns:a16="http://schemas.microsoft.com/office/drawing/2014/main" id="{201228CA-7E94-4D18-B32E-62F2469382E4}"/>
              </a:ext>
            </a:extLst>
          </p:cNvPr>
          <p:cNvSpPr txBox="1"/>
          <p:nvPr/>
        </p:nvSpPr>
        <p:spPr>
          <a:xfrm>
            <a:off x="248194" y="156754"/>
            <a:ext cx="11691257" cy="923330"/>
          </a:xfrm>
          <a:prstGeom prst="rect">
            <a:avLst/>
          </a:prstGeom>
          <a:noFill/>
        </p:spPr>
        <p:txBody>
          <a:bodyPr wrap="square" rtlCol="0">
            <a:spAutoFit/>
          </a:bodyPr>
          <a:lstStyle/>
          <a:p>
            <a:r>
              <a:rPr lang="en-US" dirty="0"/>
              <a:t>Aqui en el Proyecto de Android, vamos agregar el plugin, como lo vemos en la imagen, y nos vamos al codigo de Android, Elegimos </a:t>
            </a:r>
            <a:r>
              <a:rPr lang="en-US" b="1" dirty="0"/>
              <a:t>MainActivity.cs</a:t>
            </a:r>
            <a:r>
              <a:rPr lang="en-US" dirty="0"/>
              <a:t>, y alli en el espacio de nombre Agregamos el </a:t>
            </a:r>
            <a:r>
              <a:rPr lang="en-US" b="1" dirty="0"/>
              <a:t>Plugin</a:t>
            </a:r>
            <a:r>
              <a:rPr lang="en-US" dirty="0"/>
              <a:t>, y en el </a:t>
            </a:r>
            <a:r>
              <a:rPr lang="en-US" b="1" dirty="0"/>
              <a:t>constructor</a:t>
            </a:r>
            <a:r>
              <a:rPr lang="en-US" dirty="0"/>
              <a:t>, Agregamos la linea que vemos seleccionada para que se incie en este dispositivos.</a:t>
            </a:r>
            <a:endParaRPr lang="es-DO" dirty="0"/>
          </a:p>
        </p:txBody>
      </p:sp>
      <p:sp>
        <p:nvSpPr>
          <p:cNvPr id="21" name="TextBox 20">
            <a:extLst>
              <a:ext uri="{FF2B5EF4-FFF2-40B4-BE49-F238E27FC236}">
                <a16:creationId xmlns:a16="http://schemas.microsoft.com/office/drawing/2014/main" id="{EDBCA4BB-E7E6-4D3D-B391-1D4A4FCC5672}"/>
              </a:ext>
            </a:extLst>
          </p:cNvPr>
          <p:cNvSpPr txBox="1"/>
          <p:nvPr/>
        </p:nvSpPr>
        <p:spPr>
          <a:xfrm>
            <a:off x="406603" y="1139363"/>
            <a:ext cx="6093822" cy="369332"/>
          </a:xfrm>
          <a:prstGeom prst="rect">
            <a:avLst/>
          </a:prstGeom>
          <a:noFill/>
        </p:spPr>
        <p:txBody>
          <a:bodyPr wrap="square">
            <a:spAutoFit/>
          </a:bodyPr>
          <a:lstStyle/>
          <a:p>
            <a:r>
              <a:rPr lang="es-DO" sz="1800" dirty="0">
                <a:solidFill>
                  <a:srgbClr val="0000FF"/>
                </a:solidFill>
                <a:highlight>
                  <a:srgbClr val="FFFF00"/>
                </a:highlight>
                <a:latin typeface="Consolas" panose="020B0609020204030204" pitchFamily="49" charset="0"/>
              </a:rPr>
              <a:t>using</a:t>
            </a:r>
            <a:r>
              <a:rPr lang="es-DO" sz="1800" dirty="0">
                <a:solidFill>
                  <a:srgbClr val="000000"/>
                </a:solidFill>
                <a:highlight>
                  <a:srgbClr val="FFFF00"/>
                </a:highlight>
                <a:latin typeface="Consolas" panose="020B0609020204030204" pitchFamily="49" charset="0"/>
              </a:rPr>
              <a:t> Xamd.ImageCarousel.Forms.Plugin.Droid;</a:t>
            </a:r>
            <a:endParaRPr lang="es-DO" dirty="0">
              <a:highlight>
                <a:srgbClr val="FFFF00"/>
              </a:highlight>
            </a:endParaRPr>
          </a:p>
        </p:txBody>
      </p:sp>
      <p:sp>
        <p:nvSpPr>
          <p:cNvPr id="23" name="TextBox 22">
            <a:extLst>
              <a:ext uri="{FF2B5EF4-FFF2-40B4-BE49-F238E27FC236}">
                <a16:creationId xmlns:a16="http://schemas.microsoft.com/office/drawing/2014/main" id="{5FE25EA6-39DC-4EE7-9D8B-BB9A6C26D282}"/>
              </a:ext>
            </a:extLst>
          </p:cNvPr>
          <p:cNvSpPr txBox="1"/>
          <p:nvPr/>
        </p:nvSpPr>
        <p:spPr>
          <a:xfrm>
            <a:off x="6691445" y="1121184"/>
            <a:ext cx="4176853" cy="369332"/>
          </a:xfrm>
          <a:prstGeom prst="rect">
            <a:avLst/>
          </a:prstGeom>
          <a:noFill/>
        </p:spPr>
        <p:txBody>
          <a:bodyPr wrap="square">
            <a:spAutoFit/>
          </a:bodyPr>
          <a:lstStyle/>
          <a:p>
            <a:r>
              <a:rPr lang="es-DO" sz="1800" b="1" dirty="0">
                <a:solidFill>
                  <a:schemeClr val="accent6">
                    <a:lumMod val="50000"/>
                  </a:schemeClr>
                </a:solidFill>
                <a:highlight>
                  <a:srgbClr val="FFFF00"/>
                </a:highlight>
                <a:latin typeface="Consolas" panose="020B0609020204030204" pitchFamily="49" charset="0"/>
              </a:rPr>
              <a:t>ImageCarouselRenderer</a:t>
            </a:r>
            <a:r>
              <a:rPr lang="es-DO" sz="1800" dirty="0">
                <a:solidFill>
                  <a:srgbClr val="000000"/>
                </a:solidFill>
                <a:highlight>
                  <a:srgbClr val="FFFF00"/>
                </a:highlight>
                <a:latin typeface="Consolas" panose="020B0609020204030204" pitchFamily="49" charset="0"/>
              </a:rPr>
              <a:t>.</a:t>
            </a:r>
            <a:r>
              <a:rPr lang="es-DO" sz="1800" b="1" dirty="0">
                <a:solidFill>
                  <a:schemeClr val="accent2"/>
                </a:solidFill>
                <a:highlight>
                  <a:srgbClr val="FFFF00"/>
                </a:highlight>
                <a:latin typeface="Consolas" panose="020B0609020204030204" pitchFamily="49" charset="0"/>
              </a:rPr>
              <a:t>Init();</a:t>
            </a:r>
            <a:endParaRPr lang="es-DO" b="1" dirty="0">
              <a:solidFill>
                <a:schemeClr val="accent2"/>
              </a:solidFill>
              <a:highlight>
                <a:srgbClr val="FFFF00"/>
              </a:highlight>
            </a:endParaRPr>
          </a:p>
        </p:txBody>
      </p:sp>
      <p:cxnSp>
        <p:nvCxnSpPr>
          <p:cNvPr id="24" name="Straight Arrow Connector 23">
            <a:extLst>
              <a:ext uri="{FF2B5EF4-FFF2-40B4-BE49-F238E27FC236}">
                <a16:creationId xmlns:a16="http://schemas.microsoft.com/office/drawing/2014/main" id="{6F68ED9F-D74A-4B30-A7B4-B970294BAF67}"/>
              </a:ext>
            </a:extLst>
          </p:cNvPr>
          <p:cNvCxnSpPr>
            <a:cxnSpLocks/>
          </p:cNvCxnSpPr>
          <p:nvPr/>
        </p:nvCxnSpPr>
        <p:spPr>
          <a:xfrm flipV="1">
            <a:off x="2560058" y="1508696"/>
            <a:ext cx="91703" cy="160026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483F1678-2D36-4BF1-8229-B77564A2F4C4}"/>
              </a:ext>
            </a:extLst>
          </p:cNvPr>
          <p:cNvCxnSpPr>
            <a:cxnSpLocks/>
            <a:stCxn id="5" idx="3"/>
            <a:endCxn id="23" idx="2"/>
          </p:cNvCxnSpPr>
          <p:nvPr/>
        </p:nvCxnSpPr>
        <p:spPr>
          <a:xfrm flipV="1">
            <a:off x="4347753" y="1490516"/>
            <a:ext cx="4432119" cy="420706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7255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69054" y="205675"/>
            <a:ext cx="9670917"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 y Maui</a:t>
            </a:r>
          </a:p>
        </p:txBody>
      </p:sp>
      <p:sp>
        <p:nvSpPr>
          <p:cNvPr id="5" name="Rectángulo 4"/>
          <p:cNvSpPr/>
          <p:nvPr/>
        </p:nvSpPr>
        <p:spPr>
          <a:xfrm>
            <a:off x="345203" y="1543975"/>
            <a:ext cx="11501594" cy="4893647"/>
          </a:xfrm>
          <a:prstGeom prst="rect">
            <a:avLst/>
          </a:prstGeom>
        </p:spPr>
        <p:txBody>
          <a:bodyPr wrap="square">
            <a:spAutoFit/>
          </a:bodyPr>
          <a:lstStyle/>
          <a:p>
            <a:pPr algn="just"/>
            <a:r>
              <a:rPr lang="es-ES" sz="2400" b="1" i="0" dirty="0">
                <a:effectLst/>
                <a:highlight>
                  <a:srgbClr val="FFFF00"/>
                </a:highlight>
              </a:rPr>
              <a:t>Xamarin.Forms y .NET MAUI:</a:t>
            </a:r>
          </a:p>
          <a:p>
            <a:pPr algn="just"/>
            <a:endParaRPr lang="es-ES" sz="2400" b="1" i="0" dirty="0">
              <a:effectLst/>
              <a:highlight>
                <a:srgbClr val="FFFF00"/>
              </a:highlight>
            </a:endParaRPr>
          </a:p>
          <a:p>
            <a:pPr algn="just"/>
            <a:r>
              <a:rPr lang="es-ES" sz="2400" b="1" i="0" dirty="0">
                <a:effectLst/>
                <a:highlight>
                  <a:srgbClr val="00FFFF"/>
                </a:highlight>
              </a:rPr>
              <a:t>Xamarin.Forms</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Ofrece una amplia gama de controles para crear interfaces de usuario.</a:t>
            </a:r>
          </a:p>
          <a:p>
            <a:pPr marL="342900" indent="-342900" algn="just">
              <a:buFont typeface="Wingdings" panose="05000000000000000000" pitchFamily="2" charset="2"/>
              <a:buChar char="ü"/>
            </a:pPr>
            <a:r>
              <a:rPr lang="es-ES" sz="2400" b="1" i="0" dirty="0">
                <a:effectLst/>
              </a:rPr>
              <a:t>Renderers: </a:t>
            </a:r>
            <a:r>
              <a:rPr lang="es-ES" sz="2400" b="0" i="0" dirty="0">
                <a:effectLst/>
              </a:rPr>
              <a:t>Utiliza Renderers para traducir los controles de Xamarin.Forms a controles nativos en cada plataforma (iOS, Android, etc.).</a:t>
            </a:r>
          </a:p>
          <a:p>
            <a:pPr algn="just"/>
            <a:r>
              <a:rPr lang="es-ES" sz="2400" b="1" i="0" dirty="0">
                <a:effectLst/>
                <a:highlight>
                  <a:srgbClr val="FF00FF"/>
                </a:highlight>
              </a:rPr>
              <a:t>.NET MAUI</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Similar a Xamarin.Forms, ofrece una amplia gama de controles para interfaces de usuario.</a:t>
            </a:r>
          </a:p>
          <a:p>
            <a:pPr marL="342900" indent="-342900" algn="just">
              <a:buFont typeface="Wingdings" panose="05000000000000000000" pitchFamily="2" charset="2"/>
              <a:buChar char="ü"/>
            </a:pPr>
            <a:r>
              <a:rPr lang="es-ES" sz="2400" b="1" i="0" dirty="0">
                <a:effectLst/>
              </a:rPr>
              <a:t>Handlers: </a:t>
            </a:r>
            <a:r>
              <a:rPr lang="es-ES" sz="2400" b="0" i="0" dirty="0">
                <a:effectLst/>
              </a:rPr>
              <a:t>En lugar de Renderers, .NET MAUI utiliza Handlers, que proporcionan mayor flexibilidad y reutilización de código, permitiendo una personalización más avanzada y mejor optimización.</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016766" y="803277"/>
            <a:ext cx="3477345" cy="9774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splaying Base64 encoded images in .NET MAUI · Gerald's blog about .NET, .NET  MAUI, Blazor, ASP.NET, Git, Azure and more!">
            <a:extLst>
              <a:ext uri="{FF2B5EF4-FFF2-40B4-BE49-F238E27FC236}">
                <a16:creationId xmlns:a16="http://schemas.microsoft.com/office/drawing/2014/main" id="{C8056DF3-F637-431E-AA1E-26DA0D74D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111" y="68238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51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1903576-A722-41D3-825E-39D14D4BE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44" y="1508695"/>
            <a:ext cx="11545911" cy="5145987"/>
          </a:xfrm>
          <a:prstGeom prst="rect">
            <a:avLst/>
          </a:prstGeom>
        </p:spPr>
      </p:pic>
      <p:sp>
        <p:nvSpPr>
          <p:cNvPr id="4" name="TextBox 3">
            <a:extLst>
              <a:ext uri="{FF2B5EF4-FFF2-40B4-BE49-F238E27FC236}">
                <a16:creationId xmlns:a16="http://schemas.microsoft.com/office/drawing/2014/main" id="{496C4637-B3CD-4EBA-9CE1-909FF0B83883}"/>
              </a:ext>
            </a:extLst>
          </p:cNvPr>
          <p:cNvSpPr txBox="1"/>
          <p:nvPr/>
        </p:nvSpPr>
        <p:spPr>
          <a:xfrm>
            <a:off x="250370" y="110190"/>
            <a:ext cx="11832773" cy="923330"/>
          </a:xfrm>
          <a:prstGeom prst="rect">
            <a:avLst/>
          </a:prstGeom>
          <a:noFill/>
        </p:spPr>
        <p:txBody>
          <a:bodyPr wrap="square" rtlCol="0">
            <a:spAutoFit/>
          </a:bodyPr>
          <a:lstStyle/>
          <a:p>
            <a:r>
              <a:rPr lang="en-US" dirty="0"/>
              <a:t>Aqui en el Proyecto de IOS, vamos agregar el plugin, como lo vemos en la imagen, y nos vamos al codigo de IOS, Elegimos </a:t>
            </a:r>
            <a:r>
              <a:rPr lang="en-US" b="1" dirty="0"/>
              <a:t>AppDelegate.cs</a:t>
            </a:r>
            <a:r>
              <a:rPr lang="en-US" dirty="0"/>
              <a:t>, y alli en el espacio de nombre Agregamos el </a:t>
            </a:r>
            <a:r>
              <a:rPr lang="en-US" b="1" dirty="0"/>
              <a:t>Plugin</a:t>
            </a:r>
            <a:r>
              <a:rPr lang="en-US" dirty="0"/>
              <a:t>, y en el </a:t>
            </a:r>
            <a:r>
              <a:rPr lang="en-US" b="1" dirty="0"/>
              <a:t>constructor</a:t>
            </a:r>
            <a:r>
              <a:rPr lang="en-US" dirty="0"/>
              <a:t>, Agregamos la linea que vemos seleccionada para que se incie en este dispositivos.</a:t>
            </a:r>
            <a:endParaRPr lang="es-DO" dirty="0"/>
          </a:p>
        </p:txBody>
      </p:sp>
      <p:sp>
        <p:nvSpPr>
          <p:cNvPr id="5" name="TextBox 4">
            <a:extLst>
              <a:ext uri="{FF2B5EF4-FFF2-40B4-BE49-F238E27FC236}">
                <a16:creationId xmlns:a16="http://schemas.microsoft.com/office/drawing/2014/main" id="{C4EC8F7E-E328-4060-B5A3-0FA65024AE17}"/>
              </a:ext>
            </a:extLst>
          </p:cNvPr>
          <p:cNvSpPr txBox="1"/>
          <p:nvPr/>
        </p:nvSpPr>
        <p:spPr>
          <a:xfrm>
            <a:off x="323044" y="1033520"/>
            <a:ext cx="6093822" cy="369332"/>
          </a:xfrm>
          <a:prstGeom prst="rect">
            <a:avLst/>
          </a:prstGeom>
          <a:noFill/>
        </p:spPr>
        <p:txBody>
          <a:bodyPr wrap="square">
            <a:spAutoFit/>
          </a:bodyPr>
          <a:lstStyle/>
          <a:p>
            <a:r>
              <a:rPr lang="es-DO" sz="1800" dirty="0">
                <a:solidFill>
                  <a:srgbClr val="0000FF"/>
                </a:solidFill>
                <a:highlight>
                  <a:srgbClr val="FFFF00"/>
                </a:highlight>
                <a:latin typeface="Consolas" panose="020B0609020204030204" pitchFamily="49" charset="0"/>
              </a:rPr>
              <a:t>using</a:t>
            </a:r>
            <a:r>
              <a:rPr lang="es-DO" sz="1800" dirty="0">
                <a:solidFill>
                  <a:srgbClr val="000000"/>
                </a:solidFill>
                <a:highlight>
                  <a:srgbClr val="FFFF00"/>
                </a:highlight>
                <a:latin typeface="Consolas" panose="020B0609020204030204" pitchFamily="49" charset="0"/>
              </a:rPr>
              <a:t> Xamd.ImageCarousel.Forms.Plugin.IOS;</a:t>
            </a:r>
            <a:endParaRPr lang="es-DO" dirty="0">
              <a:highlight>
                <a:srgbClr val="FFFF00"/>
              </a:highlight>
            </a:endParaRPr>
          </a:p>
        </p:txBody>
      </p:sp>
      <p:sp>
        <p:nvSpPr>
          <p:cNvPr id="6" name="TextBox 5">
            <a:extLst>
              <a:ext uri="{FF2B5EF4-FFF2-40B4-BE49-F238E27FC236}">
                <a16:creationId xmlns:a16="http://schemas.microsoft.com/office/drawing/2014/main" id="{C2FE728B-795D-4520-BEA8-5539C65D5141}"/>
              </a:ext>
            </a:extLst>
          </p:cNvPr>
          <p:cNvSpPr txBox="1"/>
          <p:nvPr/>
        </p:nvSpPr>
        <p:spPr>
          <a:xfrm>
            <a:off x="7213960" y="925057"/>
            <a:ext cx="4176853" cy="369332"/>
          </a:xfrm>
          <a:prstGeom prst="rect">
            <a:avLst/>
          </a:prstGeom>
          <a:noFill/>
        </p:spPr>
        <p:txBody>
          <a:bodyPr wrap="square">
            <a:spAutoFit/>
          </a:bodyPr>
          <a:lstStyle/>
          <a:p>
            <a:r>
              <a:rPr lang="es-DO" sz="1800" b="1" dirty="0">
                <a:solidFill>
                  <a:schemeClr val="accent6">
                    <a:lumMod val="50000"/>
                  </a:schemeClr>
                </a:solidFill>
                <a:highlight>
                  <a:srgbClr val="FFFF00"/>
                </a:highlight>
                <a:latin typeface="Consolas" panose="020B0609020204030204" pitchFamily="49" charset="0"/>
              </a:rPr>
              <a:t>ImageCarouselRenderer</a:t>
            </a:r>
            <a:r>
              <a:rPr lang="es-DO" sz="1800" dirty="0">
                <a:solidFill>
                  <a:srgbClr val="000000"/>
                </a:solidFill>
                <a:highlight>
                  <a:srgbClr val="FFFF00"/>
                </a:highlight>
                <a:latin typeface="Consolas" panose="020B0609020204030204" pitchFamily="49" charset="0"/>
              </a:rPr>
              <a:t>.</a:t>
            </a:r>
            <a:r>
              <a:rPr lang="es-DO" sz="1800" b="1" dirty="0">
                <a:solidFill>
                  <a:schemeClr val="accent2"/>
                </a:solidFill>
                <a:highlight>
                  <a:srgbClr val="FFFF00"/>
                </a:highlight>
                <a:latin typeface="Consolas" panose="020B0609020204030204" pitchFamily="49" charset="0"/>
              </a:rPr>
              <a:t>Init();</a:t>
            </a:r>
            <a:endParaRPr lang="es-DO" b="1" dirty="0">
              <a:solidFill>
                <a:schemeClr val="accent2"/>
              </a:solidFill>
              <a:highlight>
                <a:srgbClr val="FFFF00"/>
              </a:highlight>
            </a:endParaRPr>
          </a:p>
        </p:txBody>
      </p:sp>
      <p:sp>
        <p:nvSpPr>
          <p:cNvPr id="7" name="Rectangle: Rounded Corners 6">
            <a:extLst>
              <a:ext uri="{FF2B5EF4-FFF2-40B4-BE49-F238E27FC236}">
                <a16:creationId xmlns:a16="http://schemas.microsoft.com/office/drawing/2014/main" id="{862C3ADB-CE9F-4A10-826A-933486337132}"/>
              </a:ext>
            </a:extLst>
          </p:cNvPr>
          <p:cNvSpPr/>
          <p:nvPr/>
        </p:nvSpPr>
        <p:spPr>
          <a:xfrm>
            <a:off x="772364" y="2638697"/>
            <a:ext cx="2976676" cy="2220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Rectangle: Rounded Corners 7">
            <a:extLst>
              <a:ext uri="{FF2B5EF4-FFF2-40B4-BE49-F238E27FC236}">
                <a16:creationId xmlns:a16="http://schemas.microsoft.com/office/drawing/2014/main" id="{BC99E34D-07CB-4FBE-A977-8D8C279727CC}"/>
              </a:ext>
            </a:extLst>
          </p:cNvPr>
          <p:cNvSpPr/>
          <p:nvPr/>
        </p:nvSpPr>
        <p:spPr>
          <a:xfrm>
            <a:off x="1499530" y="5482046"/>
            <a:ext cx="2158070" cy="2220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Rectangle: Rounded Corners 8">
            <a:extLst>
              <a:ext uri="{FF2B5EF4-FFF2-40B4-BE49-F238E27FC236}">
                <a16:creationId xmlns:a16="http://schemas.microsoft.com/office/drawing/2014/main" id="{7D2BF0FA-CB9D-40C8-BE9A-57F17F134746}"/>
              </a:ext>
            </a:extLst>
          </p:cNvPr>
          <p:cNvSpPr/>
          <p:nvPr/>
        </p:nvSpPr>
        <p:spPr>
          <a:xfrm>
            <a:off x="9032445" y="4615543"/>
            <a:ext cx="2158070" cy="2220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Rectangle: Rounded Corners 9">
            <a:extLst>
              <a:ext uri="{FF2B5EF4-FFF2-40B4-BE49-F238E27FC236}">
                <a16:creationId xmlns:a16="http://schemas.microsoft.com/office/drawing/2014/main" id="{99A3FFFF-CB14-4894-A61F-8AC7B77E23DE}"/>
              </a:ext>
            </a:extLst>
          </p:cNvPr>
          <p:cNvSpPr/>
          <p:nvPr/>
        </p:nvSpPr>
        <p:spPr>
          <a:xfrm>
            <a:off x="9302386" y="5763126"/>
            <a:ext cx="2158070" cy="2220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1" name="Straight Arrow Connector 10">
            <a:extLst>
              <a:ext uri="{FF2B5EF4-FFF2-40B4-BE49-F238E27FC236}">
                <a16:creationId xmlns:a16="http://schemas.microsoft.com/office/drawing/2014/main" id="{609C7875-2162-4D5B-997B-9500665616B9}"/>
              </a:ext>
            </a:extLst>
          </p:cNvPr>
          <p:cNvCxnSpPr>
            <a:cxnSpLocks/>
            <a:stCxn id="8" idx="0"/>
            <a:endCxn id="7" idx="2"/>
          </p:cNvCxnSpPr>
          <p:nvPr/>
        </p:nvCxnSpPr>
        <p:spPr>
          <a:xfrm flipH="1" flipV="1">
            <a:off x="2260702" y="2860766"/>
            <a:ext cx="317863" cy="26212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BAC7B047-DFBB-411F-B0E3-5EEC5F134DB8}"/>
              </a:ext>
            </a:extLst>
          </p:cNvPr>
          <p:cNvCxnSpPr>
            <a:cxnSpLocks/>
            <a:stCxn id="10" idx="1"/>
            <a:endCxn id="7" idx="3"/>
          </p:cNvCxnSpPr>
          <p:nvPr/>
        </p:nvCxnSpPr>
        <p:spPr>
          <a:xfrm flipH="1" flipV="1">
            <a:off x="3749040" y="2749732"/>
            <a:ext cx="5553346" cy="312442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C515714-9FBA-433D-B143-EDE6C05501F5}"/>
              </a:ext>
            </a:extLst>
          </p:cNvPr>
          <p:cNvCxnSpPr>
            <a:cxnSpLocks/>
            <a:endCxn id="10" idx="0"/>
          </p:cNvCxnSpPr>
          <p:nvPr/>
        </p:nvCxnSpPr>
        <p:spPr>
          <a:xfrm>
            <a:off x="10162903" y="4837612"/>
            <a:ext cx="218518" cy="92551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82B1E40F-4561-4053-B447-0169C43C5311}"/>
              </a:ext>
            </a:extLst>
          </p:cNvPr>
          <p:cNvCxnSpPr>
            <a:cxnSpLocks/>
            <a:stCxn id="8" idx="3"/>
            <a:endCxn id="6" idx="2"/>
          </p:cNvCxnSpPr>
          <p:nvPr/>
        </p:nvCxnSpPr>
        <p:spPr>
          <a:xfrm flipV="1">
            <a:off x="3657600" y="1294389"/>
            <a:ext cx="5644787" cy="429869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9044D47A-DD2E-482C-B765-6846B438F863}"/>
              </a:ext>
            </a:extLst>
          </p:cNvPr>
          <p:cNvCxnSpPr>
            <a:cxnSpLocks/>
            <a:stCxn id="7" idx="0"/>
            <a:endCxn id="5" idx="2"/>
          </p:cNvCxnSpPr>
          <p:nvPr/>
        </p:nvCxnSpPr>
        <p:spPr>
          <a:xfrm flipV="1">
            <a:off x="2260702" y="1402852"/>
            <a:ext cx="1109253" cy="123584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2" name="Gráfico 11" descr="Insignia de cruz con relleno sólido">
            <a:extLst>
              <a:ext uri="{FF2B5EF4-FFF2-40B4-BE49-F238E27FC236}">
                <a16:creationId xmlns:a16="http://schemas.microsoft.com/office/drawing/2014/main" id="{BD9138FC-53B9-333A-1BC3-87D1F7875D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873" y="2951791"/>
            <a:ext cx="1816565" cy="1816565"/>
          </a:xfrm>
          <a:prstGeom prst="rect">
            <a:avLst/>
          </a:prstGeom>
        </p:spPr>
      </p:pic>
    </p:spTree>
    <p:extLst>
      <p:ext uri="{BB962C8B-B14F-4D97-AF65-F5344CB8AC3E}">
        <p14:creationId xmlns:p14="http://schemas.microsoft.com/office/powerpoint/2010/main" val="2829956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20F1A9B-2A56-A1C8-285E-2D32D9A5C421}"/>
              </a:ext>
            </a:extLst>
          </p:cNvPr>
          <p:cNvSpPr txBox="1"/>
          <p:nvPr/>
        </p:nvSpPr>
        <p:spPr>
          <a:xfrm>
            <a:off x="320040" y="582067"/>
            <a:ext cx="5120640" cy="5693866"/>
          </a:xfrm>
          <a:prstGeom prst="rect">
            <a:avLst/>
          </a:prstGeom>
          <a:noFill/>
        </p:spPr>
        <p:txBody>
          <a:bodyPr wrap="square">
            <a:spAutoFit/>
          </a:bodyPr>
          <a:lstStyle/>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"img.jpg"</a:t>
            </a:r>
            <a:r>
              <a:rPr lang="es-DO" sz="1400" dirty="0">
                <a:solidFill>
                  <a:srgbClr val="000000"/>
                </a:solidFill>
                <a:latin typeface="Consolas" panose="020B0609020204030204" pitchFamily="49" charset="0"/>
              </a:rPr>
              <a:t>);  </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"img2.jpg"</a:t>
            </a:r>
            <a:r>
              <a:rPr lang="es-DO" sz="1400" dirty="0">
                <a:solidFill>
                  <a:srgbClr val="000000"/>
                </a:solidFill>
                <a:latin typeface="Consolas" panose="020B0609020204030204" pitchFamily="49" charset="0"/>
              </a:rPr>
              <a:t>);  </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"img3.jpg"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"img4.jpg"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"img5.jpg"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"img6.jpg"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"img7.jpg"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"img8.jpg"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"img9.jpg"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"img10.jpg"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"img11.jpg"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"img12.jpg"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"img13.jpg"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"img14.jpg"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"img15.jpg"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"img16.jpg"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"img17.jpg"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"img18.jpg"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"img19.jpg"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"img20.jpg"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"img21.jpg"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"img22.jpg"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"img23.jpg"</a:t>
            </a:r>
            <a:r>
              <a:rPr lang="es-DO" sz="1400" dirty="0">
                <a:solidFill>
                  <a:srgbClr val="000000"/>
                </a:solidFill>
                <a:latin typeface="Consolas" panose="020B0609020204030204" pitchFamily="49" charset="0"/>
              </a:rPr>
              <a:t>);</a:t>
            </a:r>
          </a:p>
          <a:p>
            <a:r>
              <a:rPr lang="es-DO" sz="1400" dirty="0">
                <a:solidFill>
                  <a:srgbClr val="000000"/>
                </a:solidFill>
                <a:latin typeface="Consolas" panose="020B0609020204030204" pitchFamily="49" charset="0"/>
              </a:rPr>
              <a:t>            </a:t>
            </a:r>
            <a:r>
              <a:rPr lang="es-DO" sz="1400" dirty="0" err="1">
                <a:solidFill>
                  <a:srgbClr val="000000"/>
                </a:solidFill>
                <a:latin typeface="Consolas" panose="020B0609020204030204" pitchFamily="49" charset="0"/>
              </a:rPr>
              <a:t>imageSources.Add</a:t>
            </a:r>
            <a:r>
              <a:rPr lang="es-DO" sz="1400" dirty="0">
                <a:solidFill>
                  <a:srgbClr val="000000"/>
                </a:solidFill>
                <a:latin typeface="Consolas" panose="020B0609020204030204" pitchFamily="49" charset="0"/>
              </a:rPr>
              <a:t>(</a:t>
            </a:r>
            <a:r>
              <a:rPr lang="es-DO" sz="1400" dirty="0">
                <a:solidFill>
                  <a:srgbClr val="A31515"/>
                </a:solidFill>
                <a:latin typeface="Consolas" panose="020B0609020204030204" pitchFamily="49" charset="0"/>
              </a:rPr>
              <a:t>"img24.jpg"</a:t>
            </a:r>
            <a:r>
              <a:rPr lang="es-DO" sz="1400" dirty="0">
                <a:solidFill>
                  <a:srgbClr val="000000"/>
                </a:solidFill>
                <a:latin typeface="Consolas" panose="020B0609020204030204" pitchFamily="49" charset="0"/>
              </a:rPr>
              <a:t>);</a:t>
            </a:r>
          </a:p>
          <a:p>
            <a:endParaRPr lang="es-DO" sz="1400" dirty="0">
              <a:solidFill>
                <a:srgbClr val="000000"/>
              </a:solidFill>
              <a:latin typeface="Consolas" panose="020B0609020204030204" pitchFamily="49" charset="0"/>
            </a:endParaRPr>
          </a:p>
          <a:p>
            <a:r>
              <a:rPr lang="es-DO" sz="1400" dirty="0">
                <a:solidFill>
                  <a:srgbClr val="000000"/>
                </a:solidFill>
                <a:latin typeface="Consolas" panose="020B0609020204030204" pitchFamily="49" charset="0"/>
              </a:rPr>
              <a:t>            </a:t>
            </a:r>
            <a:r>
              <a:rPr lang="es-DO" sz="1400" b="1" dirty="0">
                <a:solidFill>
                  <a:srgbClr val="000000"/>
                </a:solidFill>
                <a:highlight>
                  <a:srgbClr val="00FFFF"/>
                </a:highlight>
                <a:latin typeface="Consolas" panose="020B0609020204030204" pitchFamily="49" charset="0"/>
              </a:rPr>
              <a:t>imgSlider.Images = imageSources; </a:t>
            </a:r>
            <a:endParaRPr lang="es-DO" sz="1400" b="1" dirty="0">
              <a:highlight>
                <a:srgbClr val="00FFFF"/>
              </a:highlight>
            </a:endParaRPr>
          </a:p>
        </p:txBody>
      </p:sp>
      <p:sp>
        <p:nvSpPr>
          <p:cNvPr id="2" name="Abrir llave 1">
            <a:extLst>
              <a:ext uri="{FF2B5EF4-FFF2-40B4-BE49-F238E27FC236}">
                <a16:creationId xmlns:a16="http://schemas.microsoft.com/office/drawing/2014/main" id="{EF0DC3AA-8FF4-6FB6-A7C7-C9C9C49E03FD}"/>
              </a:ext>
            </a:extLst>
          </p:cNvPr>
          <p:cNvSpPr/>
          <p:nvPr/>
        </p:nvSpPr>
        <p:spPr>
          <a:xfrm flipH="1">
            <a:off x="4856988" y="582067"/>
            <a:ext cx="801624" cy="5160365"/>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4" name="CuadroTexto 3">
            <a:extLst>
              <a:ext uri="{FF2B5EF4-FFF2-40B4-BE49-F238E27FC236}">
                <a16:creationId xmlns:a16="http://schemas.microsoft.com/office/drawing/2014/main" id="{EF7F805F-4827-08CE-2698-73F56D16C351}"/>
              </a:ext>
            </a:extLst>
          </p:cNvPr>
          <p:cNvSpPr txBox="1"/>
          <p:nvPr/>
        </p:nvSpPr>
        <p:spPr>
          <a:xfrm>
            <a:off x="5797296" y="2523744"/>
            <a:ext cx="5568696" cy="1323439"/>
          </a:xfrm>
          <a:prstGeom prst="rect">
            <a:avLst/>
          </a:prstGeom>
          <a:noFill/>
        </p:spPr>
        <p:txBody>
          <a:bodyPr wrap="square" rtlCol="0">
            <a:spAutoFit/>
          </a:bodyPr>
          <a:lstStyle/>
          <a:p>
            <a:r>
              <a:rPr lang="es-DO" sz="2000" dirty="0"/>
              <a:t>Agregue algunas imágenes extras para darle mayor uso a la galeria y se puedan ver las imágenes deslizando el dedo de un extremo a otro en la pantalla.</a:t>
            </a:r>
          </a:p>
        </p:txBody>
      </p:sp>
      <p:sp>
        <p:nvSpPr>
          <p:cNvPr id="5" name="CuadroTexto 4">
            <a:extLst>
              <a:ext uri="{FF2B5EF4-FFF2-40B4-BE49-F238E27FC236}">
                <a16:creationId xmlns:a16="http://schemas.microsoft.com/office/drawing/2014/main" id="{C0784A84-2B78-43A1-BBC6-E9AA6EF288FF}"/>
              </a:ext>
            </a:extLst>
          </p:cNvPr>
          <p:cNvSpPr txBox="1"/>
          <p:nvPr/>
        </p:nvSpPr>
        <p:spPr>
          <a:xfrm>
            <a:off x="5503025" y="423949"/>
            <a:ext cx="5985164" cy="1077218"/>
          </a:xfrm>
          <a:prstGeom prst="rect">
            <a:avLst/>
          </a:prstGeom>
          <a:noFill/>
        </p:spPr>
        <p:txBody>
          <a:bodyPr wrap="square" rtlCol="0">
            <a:spAutoFit/>
          </a:bodyPr>
          <a:lstStyle/>
          <a:p>
            <a:pPr algn="ctr"/>
            <a:r>
              <a:rPr lang="es-ES" sz="3200" b="1" dirty="0"/>
              <a:t>Podemos agregar todas las imágenes que necesitemos.</a:t>
            </a:r>
            <a:endParaRPr lang="es-DO" sz="3200" b="1" dirty="0"/>
          </a:p>
        </p:txBody>
      </p:sp>
    </p:spTree>
    <p:extLst>
      <p:ext uri="{BB962C8B-B14F-4D97-AF65-F5344CB8AC3E}">
        <p14:creationId xmlns:p14="http://schemas.microsoft.com/office/powerpoint/2010/main" val="1329325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0ADE847A-5BF2-4907-B052-D084B26F4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606" y="0"/>
            <a:ext cx="2932514" cy="6858000"/>
          </a:xfrm>
          <a:prstGeom prst="rect">
            <a:avLst/>
          </a:prstGeom>
        </p:spPr>
      </p:pic>
      <p:sp>
        <p:nvSpPr>
          <p:cNvPr id="4" name="TextBox 3">
            <a:extLst>
              <a:ext uri="{FF2B5EF4-FFF2-40B4-BE49-F238E27FC236}">
                <a16:creationId xmlns:a16="http://schemas.microsoft.com/office/drawing/2014/main" id="{B5408D6A-4605-4833-9CCE-B8AB6812DEB6}"/>
              </a:ext>
            </a:extLst>
          </p:cNvPr>
          <p:cNvSpPr txBox="1"/>
          <p:nvPr/>
        </p:nvSpPr>
        <p:spPr>
          <a:xfrm>
            <a:off x="313510" y="1410788"/>
            <a:ext cx="3043644" cy="4401205"/>
          </a:xfrm>
          <a:prstGeom prst="rect">
            <a:avLst/>
          </a:prstGeom>
          <a:noFill/>
        </p:spPr>
        <p:txBody>
          <a:bodyPr wrap="square" rtlCol="0">
            <a:spAutoFit/>
          </a:bodyPr>
          <a:lstStyle/>
          <a:p>
            <a:pPr algn="ctr"/>
            <a:r>
              <a:rPr lang="en-US" sz="2000" dirty="0"/>
              <a:t>Este seria el Resultado, aqui como ven tenemos un Nombre, y un logo para la aplicacion utilizando un componente llamado BoxView, y un label, y luego tenemos un Frame, donde indicamos un Titulo, y luego las imagenes, al darle con el touch hacia la derecha o izquierda veremos como se desplazan todas las imagenes.</a:t>
            </a:r>
            <a:endParaRPr lang="es-DO" sz="2000" dirty="0"/>
          </a:p>
        </p:txBody>
      </p:sp>
      <p:pic>
        <p:nvPicPr>
          <p:cNvPr id="5" name="Picture 4" descr="A screenshot of a video game&#10;&#10;Description automatically generated with medium confidence">
            <a:extLst>
              <a:ext uri="{FF2B5EF4-FFF2-40B4-BE49-F238E27FC236}">
                <a16:creationId xmlns:a16="http://schemas.microsoft.com/office/drawing/2014/main" id="{533BD2B4-B98C-4726-9738-4DC7D24EF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7151" y="0"/>
            <a:ext cx="2910016" cy="6858000"/>
          </a:xfrm>
          <a:prstGeom prst="rect">
            <a:avLst/>
          </a:prstGeom>
        </p:spPr>
      </p:pic>
      <p:sp>
        <p:nvSpPr>
          <p:cNvPr id="6" name="Arrow: Right 5">
            <a:extLst>
              <a:ext uri="{FF2B5EF4-FFF2-40B4-BE49-F238E27FC236}">
                <a16:creationId xmlns:a16="http://schemas.microsoft.com/office/drawing/2014/main" id="{17BCCA3C-D1B6-41AB-9371-66D52F1D612F}"/>
              </a:ext>
            </a:extLst>
          </p:cNvPr>
          <p:cNvSpPr/>
          <p:nvPr/>
        </p:nvSpPr>
        <p:spPr>
          <a:xfrm>
            <a:off x="7238092" y="3429000"/>
            <a:ext cx="849086" cy="731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008103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F6D6FFF-B9A3-20E4-9063-704E5B8CE646}"/>
              </a:ext>
            </a:extLst>
          </p:cNvPr>
          <p:cNvSpPr txBox="1"/>
          <p:nvPr/>
        </p:nvSpPr>
        <p:spPr>
          <a:xfrm>
            <a:off x="502920" y="274320"/>
            <a:ext cx="10853928"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rPr>
              <a:t>Agregando Navegacion y otras opciones al Proyecto.</a:t>
            </a:r>
            <a:endParaRPr lang="es-DO" sz="2800" b="1" dirty="0">
              <a:solidFill>
                <a:srgbClr val="002060"/>
              </a:solidFill>
              <a:effectLst>
                <a:outerShdw blurRad="38100" dist="38100" dir="2700000" algn="tl">
                  <a:srgbClr val="000000">
                    <a:alpha val="43137"/>
                  </a:srgbClr>
                </a:outerShdw>
              </a:effectLst>
            </a:endParaRPr>
          </a:p>
        </p:txBody>
      </p:sp>
      <p:sp>
        <p:nvSpPr>
          <p:cNvPr id="6" name="CuadroTexto 5">
            <a:extLst>
              <a:ext uri="{FF2B5EF4-FFF2-40B4-BE49-F238E27FC236}">
                <a16:creationId xmlns:a16="http://schemas.microsoft.com/office/drawing/2014/main" id="{12C0A7E4-DF5A-E6B6-86F6-95EB5116C156}"/>
              </a:ext>
            </a:extLst>
          </p:cNvPr>
          <p:cNvSpPr txBox="1"/>
          <p:nvPr/>
        </p:nvSpPr>
        <p:spPr>
          <a:xfrm>
            <a:off x="329183" y="1141674"/>
            <a:ext cx="12049125" cy="938719"/>
          </a:xfrm>
          <a:prstGeom prst="rect">
            <a:avLst/>
          </a:prstGeom>
          <a:noFill/>
        </p:spPr>
        <p:txBody>
          <a:bodyPr wrap="square">
            <a:spAutoFit/>
          </a:bodyPr>
          <a:lstStyle/>
          <a:p>
            <a:r>
              <a:rPr lang="en-US" sz="500" dirty="0">
                <a:solidFill>
                  <a:srgbClr val="000000"/>
                </a:solidFill>
                <a:latin typeface="Consolas" panose="020B0609020204030204" pitchFamily="49" charset="0"/>
              </a:rPr>
              <a:t> </a:t>
            </a:r>
            <a:r>
              <a:rPr lang="en-US" sz="500" dirty="0">
                <a:solidFill>
                  <a:srgbClr val="0000FF"/>
                </a:solidFill>
                <a:latin typeface="Consolas" panose="020B0609020204030204" pitchFamily="49" charset="0"/>
              </a:rPr>
              <a:t>&lt;</a:t>
            </a:r>
            <a:r>
              <a:rPr lang="en-US" sz="500" dirty="0">
                <a:solidFill>
                  <a:srgbClr val="A31515"/>
                </a:solidFill>
                <a:latin typeface="Consolas" panose="020B0609020204030204" pitchFamily="49" charset="0"/>
              </a:rPr>
              <a:t>StackLayout</a:t>
            </a:r>
            <a:r>
              <a:rPr lang="en-US" sz="500" dirty="0">
                <a:solidFill>
                  <a:srgbClr val="FF0000"/>
                </a:solidFill>
                <a:latin typeface="Consolas" panose="020B0609020204030204" pitchFamily="49" charset="0"/>
              </a:rPr>
              <a:t> Orientation</a:t>
            </a:r>
            <a:r>
              <a:rPr lang="en-US" sz="500" dirty="0">
                <a:solidFill>
                  <a:srgbClr val="0000FF"/>
                </a:solidFill>
                <a:latin typeface="Consolas" panose="020B0609020204030204" pitchFamily="49" charset="0"/>
              </a:rPr>
              <a:t>="Horizontal"</a:t>
            </a:r>
            <a:r>
              <a:rPr lang="en-US" sz="500" dirty="0">
                <a:solidFill>
                  <a:srgbClr val="FF0000"/>
                </a:solidFill>
                <a:latin typeface="Consolas" panose="020B0609020204030204" pitchFamily="49" charset="0"/>
              </a:rPr>
              <a:t> HeightRequest</a:t>
            </a:r>
            <a:r>
              <a:rPr lang="en-US" sz="500" dirty="0">
                <a:solidFill>
                  <a:srgbClr val="0000FF"/>
                </a:solidFill>
                <a:latin typeface="Consolas" panose="020B0609020204030204" pitchFamily="49" charset="0"/>
              </a:rPr>
              <a:t>="80"</a:t>
            </a:r>
            <a:r>
              <a:rPr lang="en-US" sz="500" dirty="0">
                <a:solidFill>
                  <a:srgbClr val="000000"/>
                </a:solidFill>
                <a:latin typeface="Consolas" panose="020B0609020204030204" pitchFamily="49" charset="0"/>
              </a:rPr>
              <a:t> </a:t>
            </a:r>
            <a:r>
              <a:rPr lang="en-US" sz="500" dirty="0">
                <a:solidFill>
                  <a:srgbClr val="FF0000"/>
                </a:solidFill>
                <a:latin typeface="Consolas" panose="020B0609020204030204" pitchFamily="49" charset="0"/>
              </a:rPr>
              <a:t> BackgroundColor</a:t>
            </a:r>
            <a:r>
              <a:rPr lang="en-US" sz="500" dirty="0">
                <a:solidFill>
                  <a:srgbClr val="0000FF"/>
                </a:solidFill>
                <a:latin typeface="Consolas" panose="020B0609020204030204" pitchFamily="49" charset="0"/>
              </a:rPr>
              <a:t>="#2f3640"</a:t>
            </a:r>
            <a:r>
              <a:rPr lang="en-US" sz="500" dirty="0">
                <a:solidFill>
                  <a:srgbClr val="FF0000"/>
                </a:solidFill>
                <a:latin typeface="Consolas" panose="020B0609020204030204" pitchFamily="49" charset="0"/>
              </a:rPr>
              <a:t> Margin</a:t>
            </a:r>
            <a:r>
              <a:rPr lang="en-US" sz="500" dirty="0">
                <a:solidFill>
                  <a:srgbClr val="0000FF"/>
                </a:solidFill>
                <a:latin typeface="Consolas" panose="020B0609020204030204" pitchFamily="49" charset="0"/>
              </a:rPr>
              <a:t>="2"</a:t>
            </a:r>
            <a:r>
              <a:rPr lang="en-US" sz="500" dirty="0">
                <a:solidFill>
                  <a:srgbClr val="FF0000"/>
                </a:solidFill>
                <a:latin typeface="Consolas" panose="020B0609020204030204" pitchFamily="49" charset="0"/>
              </a:rPr>
              <a:t> Padding</a:t>
            </a:r>
            <a:r>
              <a:rPr lang="en-US" sz="500" dirty="0">
                <a:solidFill>
                  <a:srgbClr val="0000FF"/>
                </a:solidFill>
                <a:latin typeface="Consolas" panose="020B0609020204030204" pitchFamily="49" charset="0"/>
              </a:rPr>
              <a:t>="2"&gt;</a:t>
            </a:r>
            <a:endParaRPr lang="en-US"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n-US" sz="500" dirty="0">
                <a:solidFill>
                  <a:srgbClr val="000000"/>
                </a:solidFill>
                <a:latin typeface="Consolas" panose="020B0609020204030204" pitchFamily="49" charset="0"/>
              </a:rPr>
              <a:t>            </a:t>
            </a:r>
            <a:r>
              <a:rPr lang="en-US" sz="500" dirty="0">
                <a:solidFill>
                  <a:srgbClr val="0000FF"/>
                </a:solidFill>
                <a:latin typeface="Consolas" panose="020B0609020204030204" pitchFamily="49" charset="0"/>
              </a:rPr>
              <a:t>&lt;</a:t>
            </a:r>
            <a:r>
              <a:rPr lang="en-US" sz="500" dirty="0">
                <a:solidFill>
                  <a:srgbClr val="A31515"/>
                </a:solidFill>
                <a:latin typeface="Consolas" panose="020B0609020204030204" pitchFamily="49" charset="0"/>
              </a:rPr>
              <a:t>StackLayout</a:t>
            </a:r>
            <a:r>
              <a:rPr lang="en-US" sz="500" dirty="0">
                <a:solidFill>
                  <a:srgbClr val="FF0000"/>
                </a:solidFill>
                <a:latin typeface="Consolas" panose="020B0609020204030204" pitchFamily="49" charset="0"/>
              </a:rPr>
              <a:t> Spacing</a:t>
            </a:r>
            <a:r>
              <a:rPr lang="en-US" sz="500" dirty="0">
                <a:solidFill>
                  <a:srgbClr val="0000FF"/>
                </a:solidFill>
                <a:latin typeface="Consolas" panose="020B0609020204030204" pitchFamily="49" charset="0"/>
              </a:rPr>
              <a:t>="1"</a:t>
            </a:r>
            <a:r>
              <a:rPr lang="en-US" sz="500" dirty="0">
                <a:solidFill>
                  <a:srgbClr val="FF0000"/>
                </a:solidFill>
                <a:latin typeface="Consolas" panose="020B0609020204030204" pitchFamily="49" charset="0"/>
              </a:rPr>
              <a:t> Padding</a:t>
            </a:r>
            <a:r>
              <a:rPr lang="en-US" sz="500" dirty="0">
                <a:solidFill>
                  <a:srgbClr val="0000FF"/>
                </a:solidFill>
                <a:latin typeface="Consolas" panose="020B0609020204030204" pitchFamily="49" charset="0"/>
              </a:rPr>
              <a:t>="3"</a:t>
            </a:r>
            <a:r>
              <a:rPr lang="en-US" sz="500" dirty="0">
                <a:solidFill>
                  <a:srgbClr val="FF0000"/>
                </a:solidFill>
                <a:latin typeface="Consolas" panose="020B0609020204030204" pitchFamily="49" charset="0"/>
              </a:rPr>
              <a:t> Margin</a:t>
            </a:r>
            <a:r>
              <a:rPr lang="en-US" sz="500" dirty="0">
                <a:solidFill>
                  <a:srgbClr val="0000FF"/>
                </a:solidFill>
                <a:latin typeface="Consolas" panose="020B0609020204030204" pitchFamily="49" charset="0"/>
              </a:rPr>
              <a:t>="1"</a:t>
            </a:r>
            <a:r>
              <a:rPr lang="en-US" sz="500" dirty="0">
                <a:solidFill>
                  <a:srgbClr val="FF0000"/>
                </a:solidFill>
                <a:latin typeface="Consolas" panose="020B0609020204030204" pitchFamily="49" charset="0"/>
              </a:rPr>
              <a:t> BackgroundColor</a:t>
            </a:r>
            <a:r>
              <a:rPr lang="en-US" sz="500" dirty="0">
                <a:solidFill>
                  <a:srgbClr val="0000FF"/>
                </a:solidFill>
                <a:latin typeface="Consolas" panose="020B0609020204030204" pitchFamily="49" charset="0"/>
              </a:rPr>
              <a:t>="#2f3640"</a:t>
            </a:r>
            <a:r>
              <a:rPr lang="en-US" sz="500" dirty="0">
                <a:solidFill>
                  <a:srgbClr val="FF0000"/>
                </a:solidFill>
                <a:latin typeface="Consolas" panose="020B0609020204030204" pitchFamily="49" charset="0"/>
              </a:rPr>
              <a:t> Orientation</a:t>
            </a:r>
            <a:r>
              <a:rPr lang="en-US" sz="500" dirty="0">
                <a:solidFill>
                  <a:srgbClr val="0000FF"/>
                </a:solidFill>
                <a:latin typeface="Consolas" panose="020B0609020204030204" pitchFamily="49" charset="0"/>
              </a:rPr>
              <a:t>="Horizontal"</a:t>
            </a:r>
            <a:r>
              <a:rPr lang="en-US" sz="500" dirty="0">
                <a:solidFill>
                  <a:srgbClr val="FF0000"/>
                </a:solidFill>
                <a:latin typeface="Consolas" panose="020B0609020204030204" pitchFamily="49" charset="0"/>
              </a:rPr>
              <a:t> HorizontalOptions</a:t>
            </a:r>
            <a:r>
              <a:rPr lang="en-US" sz="500" dirty="0">
                <a:solidFill>
                  <a:srgbClr val="0000FF"/>
                </a:solidFill>
                <a:latin typeface="Consolas" panose="020B0609020204030204" pitchFamily="49" charset="0"/>
              </a:rPr>
              <a:t>="Center"&gt;</a:t>
            </a:r>
            <a:endParaRPr lang="en-US"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="100"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="80"</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="https://s3.amazonaws.com/eventtia/event_logos/25389/medium/logo16232860441623286044.png?1623286044"</a:t>
            </a:r>
            <a:r>
              <a:rPr lang="es-DO" sz="500" dirty="0">
                <a:solidFill>
                  <a:srgbClr val="FF0000"/>
                </a:solidFill>
                <a:latin typeface="Consolas" panose="020B0609020204030204" pitchFamily="49" charset="0"/>
              </a:rPr>
              <a:t> Aspect</a:t>
            </a:r>
            <a:r>
              <a:rPr lang="es-DO" sz="500" dirty="0">
                <a:solidFill>
                  <a:srgbClr val="0000FF"/>
                </a:solidFill>
                <a:latin typeface="Consolas" panose="020B0609020204030204" pitchFamily="49" charset="0"/>
              </a:rPr>
              <a:t>="AspectFit"</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="2"</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="100"</a:t>
            </a:r>
            <a:r>
              <a:rPr lang="es-DO" sz="500" dirty="0">
                <a:solidFill>
                  <a:srgbClr val="FF0000"/>
                </a:solidFill>
                <a:latin typeface="Consolas" panose="020B0609020204030204" pitchFamily="49" charset="0"/>
              </a:rPr>
              <a:t> x</a:t>
            </a:r>
            <a:r>
              <a:rPr lang="es-DO" sz="500" dirty="0">
                <a:solidFill>
                  <a:srgbClr val="0000FF"/>
                </a:solidFill>
                <a:latin typeface="Consolas" panose="020B0609020204030204" pitchFamily="49" charset="0"/>
              </a:rPr>
              <a:t>:</a:t>
            </a:r>
            <a:r>
              <a:rPr lang="es-DO" sz="500" dirty="0">
                <a:solidFill>
                  <a:srgbClr val="FF0000"/>
                </a:solidFill>
                <a:latin typeface="Consolas" panose="020B0609020204030204" pitchFamily="49" charset="0"/>
              </a:rPr>
              <a:t>Name</a:t>
            </a:r>
            <a:r>
              <a:rPr lang="es-DO" sz="500" dirty="0">
                <a:solidFill>
                  <a:srgbClr val="0000FF"/>
                </a:solidFill>
                <a:latin typeface="Consolas" panose="020B0609020204030204" pitchFamily="49" charset="0"/>
              </a:rPr>
              <a:t>="btn_netflix"</a:t>
            </a:r>
            <a:r>
              <a:rPr lang="es-DO" sz="500" dirty="0">
                <a:solidFill>
                  <a:srgbClr val="FF0000"/>
                </a:solidFill>
                <a:latin typeface="Consolas" panose="020B0609020204030204" pitchFamily="49" charset="0"/>
              </a:rPr>
              <a:t> Clicked</a:t>
            </a:r>
            <a:r>
              <a:rPr lang="es-DO" sz="500" dirty="0">
                <a:solidFill>
                  <a:srgbClr val="0000FF"/>
                </a:solidFill>
                <a:latin typeface="Consolas" panose="020B0609020204030204" pitchFamily="49" charset="0"/>
              </a:rPr>
              <a:t>="btn_netflix_Clicked" /&gt;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="100"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="80"</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="https://manzanamania.files.wordpress.com/2011/12/apple-tv-logo.png?w=660"</a:t>
            </a:r>
            <a:r>
              <a:rPr lang="es-DO" sz="500" dirty="0">
                <a:solidFill>
                  <a:srgbClr val="FF0000"/>
                </a:solidFill>
                <a:latin typeface="Consolas" panose="020B0609020204030204" pitchFamily="49" charset="0"/>
              </a:rPr>
              <a:t> Aspect</a:t>
            </a:r>
            <a:r>
              <a:rPr lang="es-DO" sz="500" dirty="0">
                <a:solidFill>
                  <a:srgbClr val="0000FF"/>
                </a:solidFill>
                <a:latin typeface="Consolas" panose="020B0609020204030204" pitchFamily="49" charset="0"/>
              </a:rPr>
              <a:t>="AspectFit"</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="2"</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="100"</a:t>
            </a:r>
            <a:r>
              <a:rPr lang="es-DO" sz="500" dirty="0">
                <a:solidFill>
                  <a:srgbClr val="FF0000"/>
                </a:solidFill>
                <a:latin typeface="Consolas" panose="020B0609020204030204" pitchFamily="49" charset="0"/>
              </a:rPr>
              <a:t> x</a:t>
            </a:r>
            <a:r>
              <a:rPr lang="es-DO" sz="500" dirty="0">
                <a:solidFill>
                  <a:srgbClr val="0000FF"/>
                </a:solidFill>
                <a:latin typeface="Consolas" panose="020B0609020204030204" pitchFamily="49" charset="0"/>
              </a:rPr>
              <a:t>:</a:t>
            </a:r>
            <a:r>
              <a:rPr lang="es-DO" sz="500" dirty="0">
                <a:solidFill>
                  <a:srgbClr val="FF0000"/>
                </a:solidFill>
                <a:latin typeface="Consolas" panose="020B0609020204030204" pitchFamily="49" charset="0"/>
              </a:rPr>
              <a:t>Name</a:t>
            </a:r>
            <a:r>
              <a:rPr lang="es-DO" sz="500" dirty="0">
                <a:solidFill>
                  <a:srgbClr val="0000FF"/>
                </a:solidFill>
                <a:latin typeface="Consolas" panose="020B0609020204030204" pitchFamily="49" charset="0"/>
              </a:rPr>
              <a:t>="btn_apple_tv"</a:t>
            </a:r>
            <a:r>
              <a:rPr lang="es-DO" sz="500" dirty="0">
                <a:solidFill>
                  <a:srgbClr val="FF0000"/>
                </a:solidFill>
                <a:latin typeface="Consolas" panose="020B0609020204030204" pitchFamily="49" charset="0"/>
              </a:rPr>
              <a:t> Clicked</a:t>
            </a:r>
            <a:r>
              <a:rPr lang="es-DO" sz="500" dirty="0">
                <a:solidFill>
                  <a:srgbClr val="0000FF"/>
                </a:solidFill>
                <a:latin typeface="Consolas" panose="020B0609020204030204" pitchFamily="49" charset="0"/>
              </a:rPr>
              <a:t>="btn_apple_tv_Clicked"/&gt;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="100"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="80"</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="https://cdn.icon-icons.com/icons2/91/PNG/512/amazon_16438.png"</a:t>
            </a:r>
            <a:r>
              <a:rPr lang="es-DO" sz="500" dirty="0">
                <a:solidFill>
                  <a:srgbClr val="FF0000"/>
                </a:solidFill>
                <a:latin typeface="Consolas" panose="020B0609020204030204" pitchFamily="49" charset="0"/>
              </a:rPr>
              <a:t> Aspect</a:t>
            </a:r>
            <a:r>
              <a:rPr lang="es-DO" sz="500" dirty="0">
                <a:solidFill>
                  <a:srgbClr val="0000FF"/>
                </a:solidFill>
                <a:latin typeface="Consolas" panose="020B0609020204030204" pitchFamily="49" charset="0"/>
              </a:rPr>
              <a:t>="AspectFit"</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="2"</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="100"</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x</a:t>
            </a:r>
            <a:r>
              <a:rPr lang="es-DO" sz="500" dirty="0">
                <a:solidFill>
                  <a:srgbClr val="0000FF"/>
                </a:solidFill>
                <a:latin typeface="Consolas" panose="020B0609020204030204" pitchFamily="49" charset="0"/>
              </a:rPr>
              <a:t>:</a:t>
            </a:r>
            <a:r>
              <a:rPr lang="es-DO" sz="500" dirty="0">
                <a:solidFill>
                  <a:srgbClr val="FF0000"/>
                </a:solidFill>
                <a:latin typeface="Consolas" panose="020B0609020204030204" pitchFamily="49" charset="0"/>
              </a:rPr>
              <a:t>Name</a:t>
            </a:r>
            <a:r>
              <a:rPr lang="es-DO" sz="500" dirty="0">
                <a:solidFill>
                  <a:srgbClr val="0000FF"/>
                </a:solidFill>
                <a:latin typeface="Consolas" panose="020B0609020204030204" pitchFamily="49" charset="0"/>
              </a:rPr>
              <a:t>="btn_amazon"</a:t>
            </a:r>
            <a:r>
              <a:rPr lang="es-DO" sz="500" dirty="0">
                <a:solidFill>
                  <a:srgbClr val="FF0000"/>
                </a:solidFill>
                <a:latin typeface="Consolas" panose="020B0609020204030204" pitchFamily="49" charset="0"/>
              </a:rPr>
              <a:t> Clicked</a:t>
            </a:r>
            <a:r>
              <a:rPr lang="es-DO" sz="500" dirty="0">
                <a:solidFill>
                  <a:srgbClr val="0000FF"/>
                </a:solidFill>
                <a:latin typeface="Consolas" panose="020B0609020204030204" pitchFamily="49" charset="0"/>
              </a:rPr>
              <a:t>="btn_amazon_Clicked"/&gt;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="100"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="80"</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="https://extretechec.com/wp-content/uploads/2021/05/disney-plus.png"</a:t>
            </a:r>
            <a:r>
              <a:rPr lang="es-DO" sz="500" dirty="0">
                <a:solidFill>
                  <a:srgbClr val="FF0000"/>
                </a:solidFill>
                <a:latin typeface="Consolas" panose="020B0609020204030204" pitchFamily="49" charset="0"/>
              </a:rPr>
              <a:t> Aspect</a:t>
            </a:r>
            <a:r>
              <a:rPr lang="es-DO" sz="500" dirty="0">
                <a:solidFill>
                  <a:srgbClr val="0000FF"/>
                </a:solidFill>
                <a:latin typeface="Consolas" panose="020B0609020204030204" pitchFamily="49" charset="0"/>
              </a:rPr>
              <a:t>="AspectFit"</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="2"</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="100"</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x</a:t>
            </a:r>
            <a:r>
              <a:rPr lang="es-DO" sz="500" dirty="0">
                <a:solidFill>
                  <a:srgbClr val="0000FF"/>
                </a:solidFill>
                <a:latin typeface="Consolas" panose="020B0609020204030204" pitchFamily="49" charset="0"/>
              </a:rPr>
              <a:t>:</a:t>
            </a:r>
            <a:r>
              <a:rPr lang="es-DO" sz="500" dirty="0">
                <a:solidFill>
                  <a:srgbClr val="FF0000"/>
                </a:solidFill>
                <a:latin typeface="Consolas" panose="020B0609020204030204" pitchFamily="49" charset="0"/>
              </a:rPr>
              <a:t>Name</a:t>
            </a:r>
            <a:r>
              <a:rPr lang="es-DO" sz="500" dirty="0">
                <a:solidFill>
                  <a:srgbClr val="0000FF"/>
                </a:solidFill>
                <a:latin typeface="Consolas" panose="020B0609020204030204" pitchFamily="49" charset="0"/>
              </a:rPr>
              <a:t>="btn_Disney"</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Clicked</a:t>
            </a:r>
            <a:r>
              <a:rPr lang="es-DO" sz="500" dirty="0">
                <a:solidFill>
                  <a:srgbClr val="0000FF"/>
                </a:solidFill>
                <a:latin typeface="Consolas" panose="020B0609020204030204" pitchFamily="49" charset="0"/>
              </a:rPr>
              <a:t>="btn_Disney_Clicked"/&gt;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ImageButton</a:t>
            </a:r>
            <a:r>
              <a:rPr lang="es-DO" sz="500" dirty="0">
                <a:solidFill>
                  <a:srgbClr val="FF0000"/>
                </a:solidFill>
                <a:latin typeface="Consolas" panose="020B0609020204030204" pitchFamily="49" charset="0"/>
              </a:rPr>
              <a:t> BackgroundColor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HeightRequest</a:t>
            </a:r>
            <a:r>
              <a:rPr lang="es-DO" sz="500" dirty="0">
                <a:solidFill>
                  <a:srgbClr val="0000FF"/>
                </a:solidFill>
                <a:latin typeface="Consolas" panose="020B0609020204030204" pitchFamily="49" charset="0"/>
              </a:rPr>
              <a:t>="100"</a:t>
            </a:r>
            <a:r>
              <a:rPr lang="es-DO" sz="500" dirty="0">
                <a:solidFill>
                  <a:srgbClr val="FF0000"/>
                </a:solidFill>
                <a:latin typeface="Consolas" panose="020B0609020204030204" pitchFamily="49" charset="0"/>
              </a:rPr>
              <a:t> WidthRequest</a:t>
            </a:r>
            <a:r>
              <a:rPr lang="es-DO" sz="500" dirty="0">
                <a:solidFill>
                  <a:srgbClr val="0000FF"/>
                </a:solidFill>
                <a:latin typeface="Consolas" panose="020B0609020204030204" pitchFamily="49" charset="0"/>
              </a:rPr>
              <a:t>="80"</a:t>
            </a:r>
            <a:r>
              <a:rPr lang="es-DO" sz="500" dirty="0">
                <a:solidFill>
                  <a:srgbClr val="FF0000"/>
                </a:solidFill>
                <a:latin typeface="Consolas" panose="020B0609020204030204" pitchFamily="49" charset="0"/>
              </a:rPr>
              <a:t> Source</a:t>
            </a:r>
            <a:r>
              <a:rPr lang="es-DO" sz="500" dirty="0">
                <a:solidFill>
                  <a:srgbClr val="0000FF"/>
                </a:solidFill>
                <a:latin typeface="Consolas" panose="020B0609020204030204" pitchFamily="49" charset="0"/>
              </a:rPr>
              <a:t>="https://i.pinimg.com/originals/c3/d8/36/c3d8361dfab10491c15ae272684b7bd7.jpg"</a:t>
            </a:r>
            <a:r>
              <a:rPr lang="es-DO" sz="500" dirty="0">
                <a:solidFill>
                  <a:srgbClr val="FF0000"/>
                </a:solidFill>
                <a:latin typeface="Consolas" panose="020B0609020204030204" pitchFamily="49" charset="0"/>
              </a:rPr>
              <a:t> Aspect</a:t>
            </a:r>
            <a:r>
              <a:rPr lang="es-DO" sz="500" dirty="0">
                <a:solidFill>
                  <a:srgbClr val="0000FF"/>
                </a:solidFill>
                <a:latin typeface="Consolas" panose="020B0609020204030204" pitchFamily="49" charset="0"/>
              </a:rPr>
              <a:t>="AspectFit"</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BorderColor</a:t>
            </a:r>
            <a:r>
              <a:rPr lang="es-DO" sz="500" dirty="0">
                <a:solidFill>
                  <a:srgbClr val="0000FF"/>
                </a:solidFill>
                <a:latin typeface="Consolas" panose="020B0609020204030204" pitchFamily="49" charset="0"/>
              </a:rPr>
              <a:t>="#2f3640"</a:t>
            </a:r>
            <a:r>
              <a:rPr lang="es-DO" sz="500" dirty="0">
                <a:solidFill>
                  <a:srgbClr val="FF0000"/>
                </a:solidFill>
                <a:latin typeface="Consolas" panose="020B0609020204030204" pitchFamily="49" charset="0"/>
              </a:rPr>
              <a:t> BorderWidth</a:t>
            </a:r>
            <a:r>
              <a:rPr lang="es-DO" sz="500" dirty="0">
                <a:solidFill>
                  <a:srgbClr val="0000FF"/>
                </a:solidFill>
                <a:latin typeface="Consolas" panose="020B0609020204030204" pitchFamily="49" charset="0"/>
              </a:rPr>
              <a:t>="2"</a:t>
            </a:r>
            <a:r>
              <a:rPr lang="es-DO" sz="500" dirty="0">
                <a:solidFill>
                  <a:srgbClr val="FF0000"/>
                </a:solidFill>
                <a:latin typeface="Consolas" panose="020B0609020204030204" pitchFamily="49" charset="0"/>
              </a:rPr>
              <a:t> CornerRadius</a:t>
            </a:r>
            <a:r>
              <a:rPr lang="es-DO" sz="500" dirty="0">
                <a:solidFill>
                  <a:srgbClr val="0000FF"/>
                </a:solidFill>
                <a:latin typeface="Consolas" panose="020B0609020204030204" pitchFamily="49" charset="0"/>
              </a:rPr>
              <a:t>="100"</a:t>
            </a:r>
            <a:r>
              <a:rPr lang="es-DO" sz="500" dirty="0">
                <a:solidFill>
                  <a:srgbClr val="FF0000"/>
                </a:solidFill>
                <a:latin typeface="Consolas" panose="020B0609020204030204" pitchFamily="49" charset="0"/>
              </a:rPr>
              <a:t> x</a:t>
            </a:r>
            <a:r>
              <a:rPr lang="es-DO" sz="500" dirty="0">
                <a:solidFill>
                  <a:srgbClr val="0000FF"/>
                </a:solidFill>
                <a:latin typeface="Consolas" panose="020B0609020204030204" pitchFamily="49" charset="0"/>
              </a:rPr>
              <a:t>:</a:t>
            </a:r>
            <a:r>
              <a:rPr lang="es-DO" sz="500" dirty="0">
                <a:solidFill>
                  <a:srgbClr val="FF0000"/>
                </a:solidFill>
                <a:latin typeface="Consolas" panose="020B0609020204030204" pitchFamily="49" charset="0"/>
              </a:rPr>
              <a:t>Name</a:t>
            </a:r>
            <a:r>
              <a:rPr lang="es-DO" sz="500" dirty="0">
                <a:solidFill>
                  <a:srgbClr val="0000FF"/>
                </a:solidFill>
                <a:latin typeface="Consolas" panose="020B0609020204030204" pitchFamily="49" charset="0"/>
              </a:rPr>
              <a:t>="btn_HBO"</a:t>
            </a:r>
            <a:r>
              <a:rPr lang="es-DO" sz="500" dirty="0">
                <a:solidFill>
                  <a:srgbClr val="000000"/>
                </a:solidFill>
                <a:latin typeface="Consolas" panose="020B0609020204030204" pitchFamily="49" charset="0"/>
              </a:rPr>
              <a:t> </a:t>
            </a:r>
            <a:r>
              <a:rPr lang="es-DO" sz="500" dirty="0">
                <a:solidFill>
                  <a:srgbClr val="FF0000"/>
                </a:solidFill>
                <a:latin typeface="Consolas" panose="020B0609020204030204" pitchFamily="49" charset="0"/>
              </a:rPr>
              <a:t> Clicked</a:t>
            </a:r>
            <a:r>
              <a:rPr lang="es-DO" sz="500" dirty="0">
                <a:solidFill>
                  <a:srgbClr val="0000FF"/>
                </a:solidFill>
                <a:latin typeface="Consolas" panose="020B0609020204030204" pitchFamily="49" charset="0"/>
              </a:rPr>
              <a:t>="btn_HBO_Clicked"/&gt;</a:t>
            </a:r>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solidFill>
                <a:srgbClr val="000000"/>
              </a:solidFill>
              <a:latin typeface="Consolas" panose="020B0609020204030204" pitchFamily="49" charset="0"/>
            </a:endParaRPr>
          </a:p>
          <a:p>
            <a:endParaRPr lang="es-DO" sz="500" dirty="0">
              <a:solidFill>
                <a:srgbClr val="000000"/>
              </a:solidFill>
              <a:latin typeface="Consolas" panose="020B0609020204030204" pitchFamily="49" charset="0"/>
            </a:endParaRPr>
          </a:p>
          <a:p>
            <a:r>
              <a:rPr lang="es-DO" sz="500" dirty="0">
                <a:solidFill>
                  <a:srgbClr val="000000"/>
                </a:solidFill>
                <a:latin typeface="Consolas" panose="020B0609020204030204" pitchFamily="49" charset="0"/>
              </a:rPr>
              <a:t> </a:t>
            </a:r>
            <a:r>
              <a:rPr lang="es-DO" sz="500" dirty="0">
                <a:solidFill>
                  <a:srgbClr val="0000FF"/>
                </a:solidFill>
                <a:latin typeface="Consolas" panose="020B0609020204030204" pitchFamily="49" charset="0"/>
              </a:rPr>
              <a:t>&lt;/</a:t>
            </a:r>
            <a:r>
              <a:rPr lang="es-DO" sz="500" dirty="0">
                <a:solidFill>
                  <a:srgbClr val="A31515"/>
                </a:solidFill>
                <a:latin typeface="Consolas" panose="020B0609020204030204" pitchFamily="49" charset="0"/>
              </a:rPr>
              <a:t>StackLayout</a:t>
            </a:r>
            <a:r>
              <a:rPr lang="es-DO" sz="500" dirty="0">
                <a:solidFill>
                  <a:srgbClr val="0000FF"/>
                </a:solidFill>
                <a:latin typeface="Consolas" panose="020B0609020204030204" pitchFamily="49" charset="0"/>
              </a:rPr>
              <a:t>&gt;</a:t>
            </a:r>
            <a:endParaRPr lang="es-DO" sz="500" dirty="0"/>
          </a:p>
        </p:txBody>
      </p:sp>
      <p:sp>
        <p:nvSpPr>
          <p:cNvPr id="9" name="CuadroTexto 8">
            <a:extLst>
              <a:ext uri="{FF2B5EF4-FFF2-40B4-BE49-F238E27FC236}">
                <a16:creationId xmlns:a16="http://schemas.microsoft.com/office/drawing/2014/main" id="{FD3F904C-612F-5893-FAB5-01FB359512EE}"/>
              </a:ext>
            </a:extLst>
          </p:cNvPr>
          <p:cNvSpPr txBox="1"/>
          <p:nvPr/>
        </p:nvSpPr>
        <p:spPr>
          <a:xfrm>
            <a:off x="410644" y="2250842"/>
            <a:ext cx="4902945" cy="4401205"/>
          </a:xfrm>
          <a:prstGeom prst="rect">
            <a:avLst/>
          </a:prstGeom>
          <a:noFill/>
        </p:spPr>
        <p:txBody>
          <a:bodyPr wrap="square" rtlCol="0">
            <a:spAutoFit/>
          </a:bodyPr>
          <a:lstStyle/>
          <a:p>
            <a:pPr algn="ctr"/>
            <a:r>
              <a:rPr lang="en-US" sz="2800" dirty="0">
                <a:solidFill>
                  <a:srgbClr val="002060"/>
                </a:solidFill>
              </a:rPr>
              <a:t>Debajo de nuestro antepenultimo Cierre del </a:t>
            </a:r>
            <a:r>
              <a:rPr lang="en-US" sz="2800" b="1" dirty="0">
                <a:solidFill>
                  <a:srgbClr val="002060"/>
                </a:solidFill>
              </a:rPr>
              <a:t>StackLayout</a:t>
            </a:r>
            <a:r>
              <a:rPr lang="en-US" sz="2800" dirty="0">
                <a:solidFill>
                  <a:srgbClr val="002060"/>
                </a:solidFill>
              </a:rPr>
              <a:t>, agregaremos algunos Botones para las Nevegacion hacia las paginas internas, las cuales nos llevaran a un Webview, el cual tendra una url al sitio simulando que es un contenedor de nuestra aplicacion.</a:t>
            </a:r>
            <a:endParaRPr lang="es-DO" sz="2800" dirty="0">
              <a:solidFill>
                <a:srgbClr val="002060"/>
              </a:solidFill>
            </a:endParaRPr>
          </a:p>
        </p:txBody>
      </p:sp>
      <p:pic>
        <p:nvPicPr>
          <p:cNvPr id="3" name="Imagen 2">
            <a:extLst>
              <a:ext uri="{FF2B5EF4-FFF2-40B4-BE49-F238E27FC236}">
                <a16:creationId xmlns:a16="http://schemas.microsoft.com/office/drawing/2014/main" id="{EC7CEB9E-DE8B-0663-655F-2DC9FEC75D1E}"/>
              </a:ext>
            </a:extLst>
          </p:cNvPr>
          <p:cNvPicPr>
            <a:picLocks noChangeAspect="1"/>
          </p:cNvPicPr>
          <p:nvPr/>
        </p:nvPicPr>
        <p:blipFill>
          <a:blip r:embed="rId2"/>
          <a:stretch>
            <a:fillRect/>
          </a:stretch>
        </p:blipFill>
        <p:spPr>
          <a:xfrm>
            <a:off x="6494804" y="2110109"/>
            <a:ext cx="1981058" cy="4541938"/>
          </a:xfrm>
          <a:prstGeom prst="rect">
            <a:avLst/>
          </a:prstGeom>
        </p:spPr>
      </p:pic>
      <p:sp>
        <p:nvSpPr>
          <p:cNvPr id="4" name="Rectángulo 3">
            <a:extLst>
              <a:ext uri="{FF2B5EF4-FFF2-40B4-BE49-F238E27FC236}">
                <a16:creationId xmlns:a16="http://schemas.microsoft.com/office/drawing/2014/main" id="{8E6370E6-890A-69CD-197B-194D48591B4F}"/>
              </a:ext>
            </a:extLst>
          </p:cNvPr>
          <p:cNvSpPr/>
          <p:nvPr/>
        </p:nvSpPr>
        <p:spPr>
          <a:xfrm>
            <a:off x="6229884" y="5581293"/>
            <a:ext cx="2529555" cy="5716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7" name="Conector recto de flecha 6">
            <a:extLst>
              <a:ext uri="{FF2B5EF4-FFF2-40B4-BE49-F238E27FC236}">
                <a16:creationId xmlns:a16="http://schemas.microsoft.com/office/drawing/2014/main" id="{14AE27FD-DDD5-217F-1AD9-4AD6A29C95EF}"/>
              </a:ext>
            </a:extLst>
          </p:cNvPr>
          <p:cNvCxnSpPr>
            <a:cxnSpLocks/>
          </p:cNvCxnSpPr>
          <p:nvPr/>
        </p:nvCxnSpPr>
        <p:spPr>
          <a:xfrm>
            <a:off x="5238572" y="2089151"/>
            <a:ext cx="991312" cy="35767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506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6CF2AC9-BD11-65E8-1E0B-45D7CFB388A4}"/>
              </a:ext>
            </a:extLst>
          </p:cNvPr>
          <p:cNvSpPr txBox="1"/>
          <p:nvPr/>
        </p:nvSpPr>
        <p:spPr>
          <a:xfrm>
            <a:off x="536249" y="1317599"/>
            <a:ext cx="9898166" cy="5262979"/>
          </a:xfrm>
          <a:prstGeom prst="rect">
            <a:avLst/>
          </a:prstGeom>
          <a:noFill/>
        </p:spPr>
        <p:txBody>
          <a:bodyPr wrap="square">
            <a:spAutoFit/>
          </a:bodyPr>
          <a:lstStyle/>
          <a:p>
            <a:r>
              <a:rPr lang="es-DO" sz="1200" dirty="0">
                <a:solidFill>
                  <a:srgbClr val="0000FF"/>
                </a:solidFill>
                <a:latin typeface="Consolas" panose="020B0609020204030204" pitchFamily="49" charset="0"/>
              </a:rPr>
              <a:t>using</a:t>
            </a:r>
            <a:r>
              <a:rPr lang="es-DO" sz="1200" dirty="0">
                <a:solidFill>
                  <a:srgbClr val="000000"/>
                </a:solidFill>
                <a:latin typeface="Consolas" panose="020B0609020204030204" pitchFamily="49" charset="0"/>
              </a:rPr>
              <a:t> System;</a:t>
            </a:r>
          </a:p>
          <a:p>
            <a:r>
              <a:rPr lang="es-DO" sz="1200" dirty="0">
                <a:solidFill>
                  <a:srgbClr val="0000FF"/>
                </a:solidFill>
                <a:latin typeface="Consolas" panose="020B0609020204030204" pitchFamily="49" charset="0"/>
              </a:rPr>
              <a:t>using</a:t>
            </a:r>
            <a:r>
              <a:rPr lang="es-DO" sz="1200" dirty="0">
                <a:solidFill>
                  <a:srgbClr val="000000"/>
                </a:solidFill>
                <a:latin typeface="Consolas" panose="020B0609020204030204" pitchFamily="49" charset="0"/>
              </a:rPr>
              <a:t> Xamarin.Forms;</a:t>
            </a:r>
          </a:p>
          <a:p>
            <a:r>
              <a:rPr lang="es-DO" sz="1200" dirty="0">
                <a:solidFill>
                  <a:srgbClr val="0000FF"/>
                </a:solidFill>
                <a:latin typeface="Consolas" panose="020B0609020204030204" pitchFamily="49" charset="0"/>
              </a:rPr>
              <a:t>using</a:t>
            </a:r>
            <a:r>
              <a:rPr lang="es-DO" sz="1200" dirty="0">
                <a:solidFill>
                  <a:srgbClr val="000000"/>
                </a:solidFill>
                <a:latin typeface="Consolas" panose="020B0609020204030204" pitchFamily="49" charset="0"/>
              </a:rPr>
              <a:t> Xamarin.Forms.Xaml;</a:t>
            </a:r>
          </a:p>
          <a:p>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namespace</a:t>
            </a:r>
            <a:r>
              <a:rPr lang="es-DO" sz="1200" dirty="0">
                <a:solidFill>
                  <a:srgbClr val="000000"/>
                </a:solidFill>
                <a:latin typeface="Consolas" panose="020B0609020204030204" pitchFamily="49" charset="0"/>
              </a:rPr>
              <a:t> CARROUSEL_LAYOUT</a:t>
            </a:r>
          </a:p>
          <a:p>
            <a:r>
              <a:rPr lang="es-DO"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partial</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App</a:t>
            </a:r>
            <a:r>
              <a:rPr lang="en-US" sz="1200" dirty="0">
                <a:solidFill>
                  <a:srgbClr val="000000"/>
                </a:solidFill>
                <a:latin typeface="Consolas" panose="020B0609020204030204" pitchFamily="49" charset="0"/>
              </a:rPr>
              <a:t> : Application</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public</a:t>
            </a:r>
            <a:r>
              <a:rPr lang="es-DO" sz="1200" dirty="0">
                <a:solidFill>
                  <a:srgbClr val="000000"/>
                </a:solidFill>
                <a:latin typeface="Consolas" panose="020B0609020204030204" pitchFamily="49" charset="0"/>
              </a:rPr>
              <a:t> </a:t>
            </a:r>
            <a:r>
              <a:rPr lang="es-DO" sz="1200" dirty="0">
                <a:solidFill>
                  <a:srgbClr val="2B91AF"/>
                </a:solidFill>
                <a:latin typeface="Consolas" panose="020B0609020204030204" pitchFamily="49" charset="0"/>
              </a:rPr>
              <a:t>App</a:t>
            </a:r>
            <a:r>
              <a:rPr lang="es-DO" sz="1200" dirty="0">
                <a:solidFill>
                  <a:srgbClr val="000000"/>
                </a:solidFill>
                <a:latin typeface="Consolas" panose="020B0609020204030204" pitchFamily="49" charset="0"/>
              </a:rPr>
              <a:t>()</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InitializeComponent();</a:t>
            </a:r>
          </a:p>
          <a:p>
            <a:endParaRPr lang="es-DO" sz="1200" dirty="0">
              <a:solidFill>
                <a:srgbClr val="000000"/>
              </a:solidFill>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MainPage = </a:t>
            </a:r>
            <a:r>
              <a:rPr lang="es-DO" sz="1200" dirty="0">
                <a:solidFill>
                  <a:srgbClr val="0000FF"/>
                </a:solidFill>
                <a:highlight>
                  <a:srgbClr val="FFFF00"/>
                </a:highlight>
                <a:latin typeface="Consolas" panose="020B0609020204030204" pitchFamily="49" charset="0"/>
              </a:rPr>
              <a:t>new</a:t>
            </a:r>
            <a:r>
              <a:rPr lang="es-DO" sz="1200" dirty="0">
                <a:solidFill>
                  <a:srgbClr val="000000"/>
                </a:solidFill>
                <a:highlight>
                  <a:srgbClr val="FFFF00"/>
                </a:highlight>
                <a:latin typeface="Consolas" panose="020B0609020204030204" pitchFamily="49" charset="0"/>
              </a:rPr>
              <a:t> </a:t>
            </a:r>
            <a:r>
              <a:rPr lang="es-DO" sz="1200" b="1" dirty="0">
                <a:solidFill>
                  <a:srgbClr val="000000"/>
                </a:solidFill>
                <a:highlight>
                  <a:srgbClr val="FFFF00"/>
                </a:highlight>
                <a:latin typeface="Consolas" panose="020B0609020204030204" pitchFamily="49" charset="0"/>
              </a:rPr>
              <a:t>NavigationPage</a:t>
            </a:r>
            <a:r>
              <a:rPr lang="es-DO" sz="1200" dirty="0">
                <a:solidFill>
                  <a:srgbClr val="000000"/>
                </a:solidFill>
                <a:highlight>
                  <a:srgbClr val="FFFF00"/>
                </a:highlight>
                <a:latin typeface="Consolas" panose="020B0609020204030204" pitchFamily="49" charset="0"/>
              </a:rPr>
              <a:t>(</a:t>
            </a:r>
            <a:r>
              <a:rPr lang="es-DO" sz="1200" dirty="0">
                <a:solidFill>
                  <a:srgbClr val="0000FF"/>
                </a:solidFill>
                <a:highlight>
                  <a:srgbClr val="FFFF00"/>
                </a:highlight>
                <a:latin typeface="Consolas" panose="020B0609020204030204" pitchFamily="49" charset="0"/>
              </a:rPr>
              <a:t>new</a:t>
            </a:r>
            <a:r>
              <a:rPr lang="es-DO" sz="1200" dirty="0">
                <a:solidFill>
                  <a:srgbClr val="000000"/>
                </a:solidFill>
                <a:highlight>
                  <a:srgbClr val="FFFF00"/>
                </a:highlight>
                <a:latin typeface="Consolas" panose="020B0609020204030204" pitchFamily="49" charset="0"/>
              </a:rPr>
              <a:t> MainPage());</a:t>
            </a:r>
          </a:p>
          <a:p>
            <a:r>
              <a:rPr lang="es-DO" sz="1200" dirty="0">
                <a:solidFill>
                  <a:srgbClr val="000000"/>
                </a:solidFill>
                <a:latin typeface="Consolas" panose="020B0609020204030204" pitchFamily="49" charset="0"/>
              </a:rPr>
              <a:t>        }</a:t>
            </a:r>
          </a:p>
          <a:p>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protected</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override</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void</a:t>
            </a:r>
            <a:r>
              <a:rPr lang="es-DO" sz="1200" dirty="0">
                <a:solidFill>
                  <a:srgbClr val="000000"/>
                </a:solidFill>
                <a:latin typeface="Consolas" panose="020B0609020204030204" pitchFamily="49" charset="0"/>
              </a:rPr>
              <a:t> OnStart()</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a:t>
            </a:r>
          </a:p>
          <a:p>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protected</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override</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void</a:t>
            </a:r>
            <a:r>
              <a:rPr lang="es-DO" sz="1200" dirty="0">
                <a:solidFill>
                  <a:srgbClr val="000000"/>
                </a:solidFill>
                <a:latin typeface="Consolas" panose="020B0609020204030204" pitchFamily="49" charset="0"/>
              </a:rPr>
              <a:t> OnSleep()</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a:t>
            </a:r>
          </a:p>
          <a:p>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protected</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override</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void</a:t>
            </a:r>
            <a:r>
              <a:rPr lang="es-DO" sz="1200" dirty="0">
                <a:solidFill>
                  <a:srgbClr val="000000"/>
                </a:solidFill>
                <a:latin typeface="Consolas" panose="020B0609020204030204" pitchFamily="49" charset="0"/>
              </a:rPr>
              <a:t> OnResume()</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a:t>
            </a:r>
          </a:p>
        </p:txBody>
      </p:sp>
      <p:sp>
        <p:nvSpPr>
          <p:cNvPr id="6" name="Rectángulo 5">
            <a:extLst>
              <a:ext uri="{FF2B5EF4-FFF2-40B4-BE49-F238E27FC236}">
                <a16:creationId xmlns:a16="http://schemas.microsoft.com/office/drawing/2014/main" id="{0A8E9D89-AB1F-C12D-A779-1668503D352E}"/>
              </a:ext>
            </a:extLst>
          </p:cNvPr>
          <p:cNvSpPr/>
          <p:nvPr/>
        </p:nvSpPr>
        <p:spPr>
          <a:xfrm>
            <a:off x="536249" y="3511295"/>
            <a:ext cx="5261047" cy="279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 name="CuadroTexto 1">
            <a:extLst>
              <a:ext uri="{FF2B5EF4-FFF2-40B4-BE49-F238E27FC236}">
                <a16:creationId xmlns:a16="http://schemas.microsoft.com/office/drawing/2014/main" id="{7B067287-DA7C-1376-4048-9F9EACF4F4AE}"/>
              </a:ext>
            </a:extLst>
          </p:cNvPr>
          <p:cNvSpPr txBox="1"/>
          <p:nvPr/>
        </p:nvSpPr>
        <p:spPr>
          <a:xfrm>
            <a:off x="7375021" y="1504060"/>
            <a:ext cx="3922519" cy="4401205"/>
          </a:xfrm>
          <a:prstGeom prst="rect">
            <a:avLst/>
          </a:prstGeom>
          <a:noFill/>
        </p:spPr>
        <p:txBody>
          <a:bodyPr wrap="square" rtlCol="0">
            <a:spAutoFit/>
          </a:bodyPr>
          <a:lstStyle/>
          <a:p>
            <a:pPr algn="ctr"/>
            <a:r>
              <a:rPr lang="es-DO" sz="2800" dirty="0">
                <a:solidFill>
                  <a:srgbClr val="002060"/>
                </a:solidFill>
              </a:rPr>
              <a:t>Ubicamos el archivo App.xaml.cs, y le damos clic, aquí vamos a indicarle cual será nuestra pagina de contenidos, en este caso dejaremos el MainPage por defecto, indicándole que nuestra pagina será nuestra navegación.</a:t>
            </a:r>
          </a:p>
        </p:txBody>
      </p:sp>
      <p:sp>
        <p:nvSpPr>
          <p:cNvPr id="3" name="CuadroTexto 2">
            <a:extLst>
              <a:ext uri="{FF2B5EF4-FFF2-40B4-BE49-F238E27FC236}">
                <a16:creationId xmlns:a16="http://schemas.microsoft.com/office/drawing/2014/main" id="{89B892E5-05C5-0DCE-0EF0-1915A0C97C44}"/>
              </a:ext>
            </a:extLst>
          </p:cNvPr>
          <p:cNvSpPr txBox="1"/>
          <p:nvPr/>
        </p:nvSpPr>
        <p:spPr>
          <a:xfrm>
            <a:off x="536249" y="457620"/>
            <a:ext cx="11405815" cy="369332"/>
          </a:xfrm>
          <a:prstGeom prst="rect">
            <a:avLst/>
          </a:prstGeom>
          <a:noFill/>
        </p:spPr>
        <p:txBody>
          <a:bodyPr wrap="square" rtlCol="0">
            <a:spAutoFit/>
          </a:bodyPr>
          <a:lstStyle/>
          <a:p>
            <a:pPr algn="ctr"/>
            <a:r>
              <a:rPr lang="es-DO" b="1" dirty="0"/>
              <a:t>VAMOS A DEFINIR NUESTRA NEVEGACION, INDICANDO AL MAINPAGE LA FUNCION NAVIGATIONPAGE.</a:t>
            </a:r>
          </a:p>
        </p:txBody>
      </p:sp>
    </p:spTree>
    <p:extLst>
      <p:ext uri="{BB962C8B-B14F-4D97-AF65-F5344CB8AC3E}">
        <p14:creationId xmlns:p14="http://schemas.microsoft.com/office/powerpoint/2010/main" val="2882157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FFE4509-6B44-51A4-C802-345A3DBB620B}"/>
              </a:ext>
            </a:extLst>
          </p:cNvPr>
          <p:cNvPicPr>
            <a:picLocks noChangeAspect="1"/>
          </p:cNvPicPr>
          <p:nvPr/>
        </p:nvPicPr>
        <p:blipFill>
          <a:blip r:embed="rId2"/>
          <a:stretch>
            <a:fillRect/>
          </a:stretch>
        </p:blipFill>
        <p:spPr>
          <a:xfrm>
            <a:off x="2606040" y="416490"/>
            <a:ext cx="9304591" cy="6171324"/>
          </a:xfrm>
          <a:prstGeom prst="rect">
            <a:avLst/>
          </a:prstGeom>
        </p:spPr>
      </p:pic>
      <p:sp>
        <p:nvSpPr>
          <p:cNvPr id="4" name="CuadroTexto 3">
            <a:extLst>
              <a:ext uri="{FF2B5EF4-FFF2-40B4-BE49-F238E27FC236}">
                <a16:creationId xmlns:a16="http://schemas.microsoft.com/office/drawing/2014/main" id="{96790A91-CE66-0435-3913-D279DD8C9BF2}"/>
              </a:ext>
            </a:extLst>
          </p:cNvPr>
          <p:cNvSpPr txBox="1"/>
          <p:nvPr/>
        </p:nvSpPr>
        <p:spPr>
          <a:xfrm>
            <a:off x="182880" y="1792224"/>
            <a:ext cx="2240280" cy="3785652"/>
          </a:xfrm>
          <a:prstGeom prst="rect">
            <a:avLst/>
          </a:prstGeom>
          <a:noFill/>
        </p:spPr>
        <p:txBody>
          <a:bodyPr wrap="square" rtlCol="0">
            <a:spAutoFit/>
          </a:bodyPr>
          <a:lstStyle/>
          <a:p>
            <a:pPr algn="ctr"/>
            <a:r>
              <a:rPr lang="en-US" sz="2000" dirty="0"/>
              <a:t>Aqui vamos a crear nuestras paginas de navegacion, le damos al codigo compartido de C#, click derecho, Agregar, Nuevo Elemento. En este caso por ejemplo las paginas serian Netflix, Amazon, HBO, etc.</a:t>
            </a:r>
            <a:endParaRPr lang="es-DO" sz="2000" dirty="0"/>
          </a:p>
        </p:txBody>
      </p:sp>
    </p:spTree>
    <p:extLst>
      <p:ext uri="{BB962C8B-B14F-4D97-AF65-F5344CB8AC3E}">
        <p14:creationId xmlns:p14="http://schemas.microsoft.com/office/powerpoint/2010/main" val="3136742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2BAD77B-39D7-3956-C43B-045235F285A4}"/>
              </a:ext>
            </a:extLst>
          </p:cNvPr>
          <p:cNvPicPr>
            <a:picLocks noChangeAspect="1"/>
          </p:cNvPicPr>
          <p:nvPr/>
        </p:nvPicPr>
        <p:blipFill>
          <a:blip r:embed="rId2"/>
          <a:stretch>
            <a:fillRect/>
          </a:stretch>
        </p:blipFill>
        <p:spPr>
          <a:xfrm>
            <a:off x="8968930" y="546735"/>
            <a:ext cx="2886075" cy="5305425"/>
          </a:xfrm>
          <a:prstGeom prst="rect">
            <a:avLst/>
          </a:prstGeom>
        </p:spPr>
      </p:pic>
      <p:sp>
        <p:nvSpPr>
          <p:cNvPr id="3" name="CuadroTexto 2">
            <a:extLst>
              <a:ext uri="{FF2B5EF4-FFF2-40B4-BE49-F238E27FC236}">
                <a16:creationId xmlns:a16="http://schemas.microsoft.com/office/drawing/2014/main" id="{44721751-8F8B-CE8C-E477-EECBC584B9B6}"/>
              </a:ext>
            </a:extLst>
          </p:cNvPr>
          <p:cNvSpPr txBox="1"/>
          <p:nvPr/>
        </p:nvSpPr>
        <p:spPr>
          <a:xfrm>
            <a:off x="495204" y="362069"/>
            <a:ext cx="8055864" cy="646331"/>
          </a:xfrm>
          <a:prstGeom prst="rect">
            <a:avLst/>
          </a:prstGeom>
          <a:noFill/>
        </p:spPr>
        <p:txBody>
          <a:bodyPr wrap="square" rtlCol="0">
            <a:spAutoFit/>
          </a:bodyPr>
          <a:lstStyle/>
          <a:p>
            <a:r>
              <a:rPr lang="en-US" dirty="0"/>
              <a:t>Elegimos Pagina de Contenido o ContentPage, le ponemos el nombre a la pagina que sera hacia donde queremos ir.</a:t>
            </a:r>
            <a:endParaRPr lang="es-DO" dirty="0"/>
          </a:p>
        </p:txBody>
      </p:sp>
      <p:pic>
        <p:nvPicPr>
          <p:cNvPr id="5" name="Imagen 4">
            <a:extLst>
              <a:ext uri="{FF2B5EF4-FFF2-40B4-BE49-F238E27FC236}">
                <a16:creationId xmlns:a16="http://schemas.microsoft.com/office/drawing/2014/main" id="{9320BB6F-F198-39F0-0234-0920F3B31383}"/>
              </a:ext>
            </a:extLst>
          </p:cNvPr>
          <p:cNvPicPr>
            <a:picLocks noChangeAspect="1"/>
          </p:cNvPicPr>
          <p:nvPr/>
        </p:nvPicPr>
        <p:blipFill>
          <a:blip r:embed="rId3"/>
          <a:stretch>
            <a:fillRect/>
          </a:stretch>
        </p:blipFill>
        <p:spPr>
          <a:xfrm>
            <a:off x="495204" y="1103380"/>
            <a:ext cx="7464171" cy="4651240"/>
          </a:xfrm>
          <a:prstGeom prst="rect">
            <a:avLst/>
          </a:prstGeom>
        </p:spPr>
      </p:pic>
      <p:sp>
        <p:nvSpPr>
          <p:cNvPr id="6" name="CuadroTexto 5">
            <a:extLst>
              <a:ext uri="{FF2B5EF4-FFF2-40B4-BE49-F238E27FC236}">
                <a16:creationId xmlns:a16="http://schemas.microsoft.com/office/drawing/2014/main" id="{9BC3D41F-431B-CA84-DB2B-A94849290D27}"/>
              </a:ext>
            </a:extLst>
          </p:cNvPr>
          <p:cNvSpPr txBox="1"/>
          <p:nvPr/>
        </p:nvSpPr>
        <p:spPr>
          <a:xfrm>
            <a:off x="9217152" y="5001768"/>
            <a:ext cx="2479644" cy="1200329"/>
          </a:xfrm>
          <a:prstGeom prst="rect">
            <a:avLst/>
          </a:prstGeom>
          <a:solidFill>
            <a:srgbClr val="00B050"/>
          </a:solidFill>
        </p:spPr>
        <p:txBody>
          <a:bodyPr wrap="square" rtlCol="0">
            <a:spAutoFit/>
          </a:bodyPr>
          <a:lstStyle/>
          <a:p>
            <a:pPr algn="ctr"/>
            <a:r>
              <a:rPr lang="en-US" dirty="0"/>
              <a:t>Aqui crearemos todas nuestras Paginas de Contenidos, como en el ejemplo.</a:t>
            </a:r>
            <a:endParaRPr lang="es-DO" dirty="0"/>
          </a:p>
        </p:txBody>
      </p:sp>
      <p:sp>
        <p:nvSpPr>
          <p:cNvPr id="7" name="Flecha: hacia abajo 6">
            <a:extLst>
              <a:ext uri="{FF2B5EF4-FFF2-40B4-BE49-F238E27FC236}">
                <a16:creationId xmlns:a16="http://schemas.microsoft.com/office/drawing/2014/main" id="{917AE212-C151-E506-F6FD-58EB69A9814D}"/>
              </a:ext>
            </a:extLst>
          </p:cNvPr>
          <p:cNvSpPr/>
          <p:nvPr/>
        </p:nvSpPr>
        <p:spPr>
          <a:xfrm>
            <a:off x="11283696" y="4041648"/>
            <a:ext cx="283464" cy="9601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718717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E340DA9-3451-7B60-DBCD-B572EADAF495}"/>
              </a:ext>
            </a:extLst>
          </p:cNvPr>
          <p:cNvPicPr>
            <a:picLocks noChangeAspect="1"/>
          </p:cNvPicPr>
          <p:nvPr/>
        </p:nvPicPr>
        <p:blipFill>
          <a:blip r:embed="rId2"/>
          <a:stretch>
            <a:fillRect/>
          </a:stretch>
        </p:blipFill>
        <p:spPr>
          <a:xfrm>
            <a:off x="2798064" y="882207"/>
            <a:ext cx="9274302" cy="4920613"/>
          </a:xfrm>
          <a:prstGeom prst="rect">
            <a:avLst/>
          </a:prstGeom>
        </p:spPr>
      </p:pic>
      <p:sp>
        <p:nvSpPr>
          <p:cNvPr id="4" name="CuadroTexto 3">
            <a:extLst>
              <a:ext uri="{FF2B5EF4-FFF2-40B4-BE49-F238E27FC236}">
                <a16:creationId xmlns:a16="http://schemas.microsoft.com/office/drawing/2014/main" id="{0258AC14-8120-B928-58E4-618F47533715}"/>
              </a:ext>
            </a:extLst>
          </p:cNvPr>
          <p:cNvSpPr txBox="1"/>
          <p:nvPr/>
        </p:nvSpPr>
        <p:spPr>
          <a:xfrm>
            <a:off x="119634" y="447508"/>
            <a:ext cx="2495550" cy="5632311"/>
          </a:xfrm>
          <a:prstGeom prst="rect">
            <a:avLst/>
          </a:prstGeom>
          <a:noFill/>
        </p:spPr>
        <p:txBody>
          <a:bodyPr wrap="square" rtlCol="0">
            <a:spAutoFit/>
          </a:bodyPr>
          <a:lstStyle/>
          <a:p>
            <a:pPr algn="ctr"/>
            <a:r>
              <a:rPr lang="en-US" dirty="0"/>
              <a:t>Aqui agregamos en la parte del ContentPage, la palabra Reservada Title, y le ponemos el mensaje que debe mostrar en la parte superior de nuestra pagina.</a:t>
            </a:r>
          </a:p>
          <a:p>
            <a:pPr algn="ctr"/>
            <a:endParaRPr lang="en-US" dirty="0"/>
          </a:p>
          <a:p>
            <a:pPr algn="ctr"/>
            <a:r>
              <a:rPr lang="en-US" dirty="0"/>
              <a:t>Creamos un ContentPage.Content, el dentro tendra un StackLayout con un background segun la pagina, un WebView con la url que quiero me muestre, y como quiero que el contenido se muestre vertiicalopcion.</a:t>
            </a:r>
          </a:p>
          <a:p>
            <a:pPr algn="ctr"/>
            <a:endParaRPr lang="es-DO" dirty="0"/>
          </a:p>
        </p:txBody>
      </p:sp>
      <p:sp>
        <p:nvSpPr>
          <p:cNvPr id="5" name="CuadroTexto 4">
            <a:extLst>
              <a:ext uri="{FF2B5EF4-FFF2-40B4-BE49-F238E27FC236}">
                <a16:creationId xmlns:a16="http://schemas.microsoft.com/office/drawing/2014/main" id="{59425657-47C3-38FA-ED26-CC5DE2A78BCF}"/>
              </a:ext>
            </a:extLst>
          </p:cNvPr>
          <p:cNvSpPr txBox="1"/>
          <p:nvPr/>
        </p:nvSpPr>
        <p:spPr>
          <a:xfrm>
            <a:off x="2615184" y="6298978"/>
            <a:ext cx="7568184" cy="369332"/>
          </a:xfrm>
          <a:prstGeom prst="rect">
            <a:avLst/>
          </a:prstGeom>
          <a:noFill/>
        </p:spPr>
        <p:txBody>
          <a:bodyPr wrap="square" rtlCol="0">
            <a:spAutoFit/>
          </a:bodyPr>
          <a:lstStyle/>
          <a:p>
            <a:r>
              <a:rPr lang="en-US" dirty="0"/>
              <a:t>Hacemos lo mismo para las demas paginas que quiero tener en mi proyecto.</a:t>
            </a:r>
            <a:endParaRPr lang="es-DO" dirty="0"/>
          </a:p>
        </p:txBody>
      </p:sp>
    </p:spTree>
    <p:extLst>
      <p:ext uri="{BB962C8B-B14F-4D97-AF65-F5344CB8AC3E}">
        <p14:creationId xmlns:p14="http://schemas.microsoft.com/office/powerpoint/2010/main" val="3309857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BBEEE6C-3D1B-ADAC-4FAA-61AF0E2096F6}"/>
              </a:ext>
            </a:extLst>
          </p:cNvPr>
          <p:cNvSpPr txBox="1"/>
          <p:nvPr/>
        </p:nvSpPr>
        <p:spPr>
          <a:xfrm>
            <a:off x="454806" y="1641469"/>
            <a:ext cx="5351805" cy="3308598"/>
          </a:xfrm>
          <a:prstGeom prst="rect">
            <a:avLst/>
          </a:prstGeom>
          <a:noFill/>
        </p:spPr>
        <p:txBody>
          <a:bodyPr wrap="square">
            <a:spAutoFit/>
          </a:bodyPr>
          <a:lstStyle/>
          <a:p>
            <a:r>
              <a:rPr lang="es-DO" sz="1100" dirty="0">
                <a:solidFill>
                  <a:srgbClr val="0000FF"/>
                </a:solidFill>
                <a:latin typeface="Consolas" panose="020B0609020204030204" pitchFamily="49" charset="0"/>
              </a:rPr>
              <a:t>&lt;?xml version="1.0" encoding="utf-8" ?&gt;</a:t>
            </a:r>
            <a:endParaRPr lang="es-DO" sz="1100" dirty="0">
              <a:solidFill>
                <a:srgbClr val="000000"/>
              </a:solidFill>
              <a:latin typeface="Consolas" panose="020B0609020204030204" pitchFamily="49" charset="0"/>
            </a:endParaRPr>
          </a:p>
          <a:p>
            <a:r>
              <a:rPr lang="fr-FR" sz="1100" dirty="0">
                <a:solidFill>
                  <a:srgbClr val="0000FF"/>
                </a:solidFill>
                <a:latin typeface="Consolas" panose="020B0609020204030204" pitchFamily="49" charset="0"/>
              </a:rPr>
              <a:t>&lt;</a:t>
            </a:r>
            <a:r>
              <a:rPr lang="fr-FR" sz="1100" dirty="0">
                <a:solidFill>
                  <a:srgbClr val="A31515"/>
                </a:solidFill>
                <a:latin typeface="Consolas" panose="020B0609020204030204" pitchFamily="49" charset="0"/>
              </a:rPr>
              <a:t>ContentPage</a:t>
            </a:r>
            <a:r>
              <a:rPr lang="fr-FR" sz="1100" dirty="0">
                <a:solidFill>
                  <a:srgbClr val="FF0000"/>
                </a:solidFill>
                <a:latin typeface="Consolas" panose="020B0609020204030204" pitchFamily="49" charset="0"/>
              </a:rPr>
              <a:t> xmlns</a:t>
            </a:r>
            <a:r>
              <a:rPr lang="fr-FR" sz="1100" dirty="0">
                <a:solidFill>
                  <a:srgbClr val="0000FF"/>
                </a:solidFill>
                <a:latin typeface="Consolas" panose="020B0609020204030204" pitchFamily="49" charset="0"/>
              </a:rPr>
              <a:t>="http://xamarin.com/schemas/2014/forms"</a:t>
            </a:r>
            <a:endParaRPr lang="fr-FR"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xmlns</a:t>
            </a:r>
            <a:r>
              <a:rPr lang="es-DO" sz="1100" dirty="0">
                <a:solidFill>
                  <a:srgbClr val="0000FF"/>
                </a:solidFill>
                <a:latin typeface="Consolas" panose="020B0609020204030204" pitchFamily="49" charset="0"/>
              </a:rPr>
              <a:t>:</a:t>
            </a:r>
            <a:r>
              <a:rPr lang="es-DO" sz="1100" dirty="0">
                <a:solidFill>
                  <a:srgbClr val="FF0000"/>
                </a:solidFill>
                <a:latin typeface="Consolas" panose="020B0609020204030204" pitchFamily="49" charset="0"/>
              </a:rPr>
              <a:t>x</a:t>
            </a:r>
            <a:r>
              <a:rPr lang="es-DO" sz="1100" dirty="0">
                <a:solidFill>
                  <a:srgbClr val="0000FF"/>
                </a:solidFill>
                <a:latin typeface="Consolas" panose="020B0609020204030204" pitchFamily="49" charset="0"/>
              </a:rPr>
              <a:t>="http://schemas.microsoft.com/winfx/2009/xaml"</a:t>
            </a:r>
            <a:endParaRPr lang="es-DO"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x</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Class</a:t>
            </a:r>
            <a:r>
              <a:rPr lang="en-US" sz="1100" dirty="0">
                <a:solidFill>
                  <a:srgbClr val="0000FF"/>
                </a:solidFill>
                <a:latin typeface="Consolas" panose="020B0609020204030204" pitchFamily="49" charset="0"/>
              </a:rPr>
              <a:t>="CARROUSEL_LAYOUT.Apple_TV"</a:t>
            </a:r>
            <a:endParaRPr lang="en-US"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Title</a:t>
            </a:r>
            <a:r>
              <a:rPr lang="es-DO" sz="1100" dirty="0">
                <a:solidFill>
                  <a:srgbClr val="0000FF"/>
                </a:solidFill>
                <a:latin typeface="Consolas" panose="020B0609020204030204" pitchFamily="49" charset="0"/>
              </a:rPr>
              <a:t>="Bienvenidos a Apple TV"</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a:t>
            </a:r>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 &gt;</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ContentPage.Content</a:t>
            </a:r>
            <a:r>
              <a:rPr lang="es-DO" sz="1100" dirty="0">
                <a:solidFill>
                  <a:srgbClr val="0000FF"/>
                </a:solidFill>
                <a:latin typeface="Consolas" panose="020B0609020204030204" pitchFamily="49" charset="0"/>
              </a:rPr>
              <a:t>&gt;</a:t>
            </a:r>
            <a:endParaRPr lang="es-DO" sz="1100" dirty="0">
              <a:solidFill>
                <a:srgbClr val="000000"/>
              </a:solidFill>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a:t>
            </a:r>
            <a:r>
              <a:rPr lang="es-DO" sz="1100" dirty="0">
                <a:solidFill>
                  <a:srgbClr val="0000FF"/>
                </a:solidFill>
                <a:highlight>
                  <a:srgbClr val="FFFF00"/>
                </a:highlight>
                <a:latin typeface="Consolas" panose="020B0609020204030204" pitchFamily="49" charset="0"/>
              </a:rPr>
              <a:t>&lt;</a:t>
            </a:r>
            <a:r>
              <a:rPr lang="es-DO" sz="1100" dirty="0">
                <a:solidFill>
                  <a:srgbClr val="A31515"/>
                </a:solidFill>
                <a:highlight>
                  <a:srgbClr val="FFFF00"/>
                </a:highlight>
                <a:latin typeface="Consolas" panose="020B0609020204030204" pitchFamily="49" charset="0"/>
              </a:rPr>
              <a:t>StackLayout</a:t>
            </a:r>
            <a:r>
              <a:rPr lang="es-DO" sz="1100" dirty="0">
                <a:solidFill>
                  <a:srgbClr val="0000FF"/>
                </a:solidFill>
                <a:highlight>
                  <a:srgbClr val="FFFF00"/>
                </a:highlight>
                <a:latin typeface="Consolas" panose="020B0609020204030204" pitchFamily="49" charset="0"/>
              </a:rPr>
              <a:t>&gt;</a:t>
            </a:r>
            <a:endParaRPr lang="es-DO" sz="1100" dirty="0">
              <a:solidFill>
                <a:srgbClr val="000000"/>
              </a:solidFill>
              <a:highlight>
                <a:srgbClr val="FFFF00"/>
              </a:highlight>
              <a:latin typeface="Consolas" panose="020B0609020204030204" pitchFamily="49" charset="0"/>
            </a:endParaRPr>
          </a:p>
          <a:p>
            <a:endParaRPr lang="es-DO" sz="1100" dirty="0">
              <a:solidFill>
                <a:srgbClr val="000000"/>
              </a:solidFill>
              <a:highlight>
                <a:srgbClr val="FFFF00"/>
              </a:highlight>
              <a:latin typeface="Consolas" panose="020B0609020204030204" pitchFamily="49" charset="0"/>
            </a:endParaRPr>
          </a:p>
          <a:p>
            <a:r>
              <a:rPr lang="en-US" sz="1100" dirty="0">
                <a:solidFill>
                  <a:srgbClr val="000000"/>
                </a:solidFill>
                <a:highlight>
                  <a:srgbClr val="FFFF00"/>
                </a:highlight>
                <a:latin typeface="Consolas" panose="020B0609020204030204" pitchFamily="49" charset="0"/>
              </a:rPr>
              <a:t>            </a:t>
            </a:r>
            <a:r>
              <a:rPr lang="en-US" sz="1100" dirty="0">
                <a:solidFill>
                  <a:srgbClr val="0000FF"/>
                </a:solidFill>
                <a:highlight>
                  <a:srgbClr val="FFFF00"/>
                </a:highlight>
                <a:latin typeface="Consolas" panose="020B0609020204030204" pitchFamily="49" charset="0"/>
              </a:rPr>
              <a:t>&lt;</a:t>
            </a:r>
            <a:r>
              <a:rPr lang="en-US" sz="1100" dirty="0">
                <a:solidFill>
                  <a:srgbClr val="A31515"/>
                </a:solidFill>
                <a:highlight>
                  <a:srgbClr val="FFFF00"/>
                </a:highlight>
                <a:latin typeface="Consolas" panose="020B0609020204030204" pitchFamily="49" charset="0"/>
              </a:rPr>
              <a:t>WebView</a:t>
            </a:r>
            <a:r>
              <a:rPr lang="en-US" sz="1100" dirty="0">
                <a:solidFill>
                  <a:srgbClr val="FF0000"/>
                </a:solidFill>
                <a:highlight>
                  <a:srgbClr val="FFFF00"/>
                </a:highlight>
                <a:latin typeface="Consolas" panose="020B0609020204030204" pitchFamily="49" charset="0"/>
              </a:rPr>
              <a:t> Source</a:t>
            </a:r>
            <a:r>
              <a:rPr lang="en-US" sz="1100" dirty="0">
                <a:solidFill>
                  <a:srgbClr val="0000FF"/>
                </a:solidFill>
                <a:highlight>
                  <a:srgbClr val="FFFF00"/>
                </a:highlight>
                <a:latin typeface="Consolas" panose="020B0609020204030204" pitchFamily="49" charset="0"/>
              </a:rPr>
              <a:t>="https://tv.apple.com/"</a:t>
            </a:r>
            <a:endParaRPr lang="en-US" sz="1100" dirty="0">
              <a:solidFill>
                <a:srgbClr val="000000"/>
              </a:solidFill>
              <a:highlight>
                <a:srgbClr val="FFFF00"/>
              </a:highlight>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a:t>
            </a:r>
          </a:p>
          <a:p>
            <a:r>
              <a:rPr lang="es-DO" sz="1100" dirty="0">
                <a:solidFill>
                  <a:srgbClr val="000000"/>
                </a:solidFill>
                <a:highlight>
                  <a:srgbClr val="FFFF00"/>
                </a:highlight>
                <a:latin typeface="Consolas" panose="020B0609020204030204" pitchFamily="49" charset="0"/>
              </a:rPr>
              <a:t>                </a:t>
            </a:r>
            <a:r>
              <a:rPr lang="es-DO" sz="1100" dirty="0">
                <a:solidFill>
                  <a:srgbClr val="FF0000"/>
                </a:solidFill>
                <a:highlight>
                  <a:srgbClr val="FFFF00"/>
                </a:highlight>
                <a:latin typeface="Consolas" panose="020B0609020204030204" pitchFamily="49" charset="0"/>
              </a:rPr>
              <a:t> VerticalOptions</a:t>
            </a:r>
            <a:r>
              <a:rPr lang="es-DO" sz="1100" dirty="0">
                <a:solidFill>
                  <a:srgbClr val="0000FF"/>
                </a:solidFill>
                <a:highlight>
                  <a:srgbClr val="FFFF00"/>
                </a:highlight>
                <a:latin typeface="Consolas" panose="020B0609020204030204" pitchFamily="49" charset="0"/>
              </a:rPr>
              <a:t>="FillAndExpand" /&gt;</a:t>
            </a:r>
            <a:endParaRPr lang="es-DO" sz="1100" dirty="0">
              <a:solidFill>
                <a:srgbClr val="000000"/>
              </a:solidFill>
              <a:highlight>
                <a:srgbClr val="FFFF00"/>
              </a:highlight>
              <a:latin typeface="Consolas" panose="020B0609020204030204" pitchFamily="49" charset="0"/>
            </a:endParaRPr>
          </a:p>
          <a:p>
            <a:endParaRPr lang="es-DO" sz="1100" dirty="0">
              <a:solidFill>
                <a:srgbClr val="000000"/>
              </a:solidFill>
              <a:highlight>
                <a:srgbClr val="FFFF00"/>
              </a:highlight>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a:t>
            </a:r>
            <a:r>
              <a:rPr lang="es-DO" sz="1100" dirty="0">
                <a:solidFill>
                  <a:srgbClr val="0000FF"/>
                </a:solidFill>
                <a:highlight>
                  <a:srgbClr val="FFFF00"/>
                </a:highlight>
                <a:latin typeface="Consolas" panose="020B0609020204030204" pitchFamily="49" charset="0"/>
              </a:rPr>
              <a:t>&lt;/</a:t>
            </a:r>
            <a:r>
              <a:rPr lang="es-DO" sz="1100" dirty="0">
                <a:solidFill>
                  <a:srgbClr val="A31515"/>
                </a:solidFill>
                <a:highlight>
                  <a:srgbClr val="FFFF00"/>
                </a:highlight>
                <a:latin typeface="Consolas" panose="020B0609020204030204" pitchFamily="49" charset="0"/>
              </a:rPr>
              <a:t>StackLayout</a:t>
            </a:r>
            <a:r>
              <a:rPr lang="es-DO" sz="1100" dirty="0">
                <a:solidFill>
                  <a:srgbClr val="0000FF"/>
                </a:solidFill>
                <a:highlight>
                  <a:srgbClr val="FFFF00"/>
                </a:highlight>
                <a:latin typeface="Consolas" panose="020B0609020204030204" pitchFamily="49" charset="0"/>
              </a:rPr>
              <a:t>&gt;</a:t>
            </a:r>
            <a:endParaRPr lang="es-DO" sz="1100" dirty="0">
              <a:solidFill>
                <a:srgbClr val="000000"/>
              </a:solidFill>
              <a:highlight>
                <a:srgbClr val="FFFF00"/>
              </a:highlight>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ContentPage.Content</a:t>
            </a:r>
            <a:r>
              <a:rPr lang="es-DO" sz="1100" dirty="0">
                <a:solidFill>
                  <a:srgbClr val="0000FF"/>
                </a:solidFill>
                <a:latin typeface="Consolas" panose="020B0609020204030204" pitchFamily="49" charset="0"/>
              </a:rPr>
              <a:t>&gt;</a:t>
            </a:r>
          </a:p>
          <a:p>
            <a:endParaRPr lang="es-DO" sz="1100" dirty="0">
              <a:solidFill>
                <a:srgbClr val="000000"/>
              </a:solidFill>
              <a:highlight>
                <a:srgbClr val="FFFF00"/>
              </a:highlight>
              <a:latin typeface="Consolas" panose="020B0609020204030204" pitchFamily="49" charset="0"/>
            </a:endParaRPr>
          </a:p>
          <a:p>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ContentPage</a:t>
            </a:r>
            <a:r>
              <a:rPr lang="es-DO" sz="1100" dirty="0">
                <a:solidFill>
                  <a:srgbClr val="0000FF"/>
                </a:solidFill>
                <a:latin typeface="Consolas" panose="020B0609020204030204" pitchFamily="49" charset="0"/>
              </a:rPr>
              <a:t>&gt;</a:t>
            </a:r>
            <a:endParaRPr lang="es-DO" sz="1100" dirty="0"/>
          </a:p>
        </p:txBody>
      </p:sp>
      <p:sp>
        <p:nvSpPr>
          <p:cNvPr id="2" name="CuadroTexto 1">
            <a:extLst>
              <a:ext uri="{FF2B5EF4-FFF2-40B4-BE49-F238E27FC236}">
                <a16:creationId xmlns:a16="http://schemas.microsoft.com/office/drawing/2014/main" id="{B86ED600-3B02-DB76-6EB9-D21C2376D0C6}"/>
              </a:ext>
            </a:extLst>
          </p:cNvPr>
          <p:cNvSpPr txBox="1"/>
          <p:nvPr/>
        </p:nvSpPr>
        <p:spPr>
          <a:xfrm>
            <a:off x="658368" y="5815584"/>
            <a:ext cx="11027664" cy="646331"/>
          </a:xfrm>
          <a:prstGeom prst="rect">
            <a:avLst/>
          </a:prstGeom>
          <a:noFill/>
        </p:spPr>
        <p:txBody>
          <a:bodyPr wrap="square" rtlCol="0">
            <a:spAutoFit/>
          </a:bodyPr>
          <a:lstStyle/>
          <a:p>
            <a:r>
              <a:rPr lang="es-DO" dirty="0"/>
              <a:t>Hacemos lo mismo con todas las paginas de contenido que hemos creado para nuestra navegacion como Netflix, HBO, Amazon, etc. Copiando su URL en el Source del WebView.</a:t>
            </a:r>
          </a:p>
        </p:txBody>
      </p:sp>
      <p:sp>
        <p:nvSpPr>
          <p:cNvPr id="5" name="CuadroTexto 4">
            <a:extLst>
              <a:ext uri="{FF2B5EF4-FFF2-40B4-BE49-F238E27FC236}">
                <a16:creationId xmlns:a16="http://schemas.microsoft.com/office/drawing/2014/main" id="{11165457-1964-4E4F-9457-A816A471F37A}"/>
              </a:ext>
            </a:extLst>
          </p:cNvPr>
          <p:cNvSpPr txBox="1"/>
          <p:nvPr/>
        </p:nvSpPr>
        <p:spPr>
          <a:xfrm>
            <a:off x="454806" y="396085"/>
            <a:ext cx="9253102" cy="523220"/>
          </a:xfrm>
          <a:prstGeom prst="rect">
            <a:avLst/>
          </a:prstGeom>
          <a:noFill/>
        </p:spPr>
        <p:txBody>
          <a:bodyPr wrap="square">
            <a:spAutoFit/>
          </a:bodyPr>
          <a:lstStyle/>
          <a:p>
            <a:r>
              <a:rPr lang="es-DO" sz="2800" b="1" dirty="0">
                <a:highlight>
                  <a:srgbClr val="00FF00"/>
                </a:highlight>
              </a:rPr>
              <a:t>En la parte Amarilla (</a:t>
            </a:r>
            <a:r>
              <a:rPr lang="es-DO" sz="2800" b="1" dirty="0">
                <a:effectLst>
                  <a:outerShdw blurRad="38100" dist="38100" dir="2700000" algn="tl">
                    <a:srgbClr val="000000">
                      <a:alpha val="43137"/>
                    </a:srgbClr>
                  </a:outerShdw>
                </a:effectLst>
                <a:highlight>
                  <a:srgbClr val="00FF00"/>
                </a:highlight>
              </a:rPr>
              <a:t>AppleTV.xaml</a:t>
            </a:r>
            <a:r>
              <a:rPr lang="es-DO" sz="2800" b="1" dirty="0">
                <a:highlight>
                  <a:srgbClr val="00FF00"/>
                </a:highlight>
              </a:rPr>
              <a:t>) copialo en tu codigo.</a:t>
            </a:r>
          </a:p>
        </p:txBody>
      </p:sp>
      <p:pic>
        <p:nvPicPr>
          <p:cNvPr id="3074" name="Picture 2" descr="Apple TV logo - símbolo, significado logotipo, historia, PNG">
            <a:extLst>
              <a:ext uri="{FF2B5EF4-FFF2-40B4-BE49-F238E27FC236}">
                <a16:creationId xmlns:a16="http://schemas.microsoft.com/office/drawing/2014/main" id="{B84C1F39-66CE-4CF0-89EB-576A2CCA1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233" y="1541416"/>
            <a:ext cx="5341257" cy="3004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48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0EFFA22-4274-07C9-C8B7-7A385EF03748}"/>
              </a:ext>
            </a:extLst>
          </p:cNvPr>
          <p:cNvSpPr txBox="1"/>
          <p:nvPr/>
        </p:nvSpPr>
        <p:spPr>
          <a:xfrm>
            <a:off x="275602" y="1453947"/>
            <a:ext cx="5390259" cy="3308598"/>
          </a:xfrm>
          <a:prstGeom prst="rect">
            <a:avLst/>
          </a:prstGeom>
          <a:noFill/>
        </p:spPr>
        <p:txBody>
          <a:bodyPr wrap="square">
            <a:spAutoFit/>
          </a:bodyPr>
          <a:lstStyle/>
          <a:p>
            <a:r>
              <a:rPr lang="es-DO" sz="1100" dirty="0">
                <a:solidFill>
                  <a:srgbClr val="0000FF"/>
                </a:solidFill>
                <a:latin typeface="Consolas" panose="020B0609020204030204" pitchFamily="49" charset="0"/>
              </a:rPr>
              <a:t>&lt;?xml version="1.0" encoding="utf-8" ?&gt;</a:t>
            </a:r>
            <a:endParaRPr lang="es-DO" sz="1100" dirty="0">
              <a:solidFill>
                <a:srgbClr val="000000"/>
              </a:solidFill>
              <a:latin typeface="Consolas" panose="020B0609020204030204" pitchFamily="49" charset="0"/>
            </a:endParaRPr>
          </a:p>
          <a:p>
            <a:r>
              <a:rPr lang="fr-FR" sz="1100" dirty="0">
                <a:solidFill>
                  <a:srgbClr val="0000FF"/>
                </a:solidFill>
                <a:latin typeface="Consolas" panose="020B0609020204030204" pitchFamily="49" charset="0"/>
              </a:rPr>
              <a:t>&lt;</a:t>
            </a:r>
            <a:r>
              <a:rPr lang="fr-FR" sz="1100" dirty="0">
                <a:solidFill>
                  <a:srgbClr val="A31515"/>
                </a:solidFill>
                <a:latin typeface="Consolas" panose="020B0609020204030204" pitchFamily="49" charset="0"/>
              </a:rPr>
              <a:t>ContentPage</a:t>
            </a:r>
            <a:r>
              <a:rPr lang="fr-FR" sz="1100" dirty="0">
                <a:solidFill>
                  <a:srgbClr val="FF0000"/>
                </a:solidFill>
                <a:latin typeface="Consolas" panose="020B0609020204030204" pitchFamily="49" charset="0"/>
              </a:rPr>
              <a:t> xmlns</a:t>
            </a:r>
            <a:r>
              <a:rPr lang="fr-FR" sz="1100" dirty="0">
                <a:solidFill>
                  <a:srgbClr val="0000FF"/>
                </a:solidFill>
                <a:latin typeface="Consolas" panose="020B0609020204030204" pitchFamily="49" charset="0"/>
              </a:rPr>
              <a:t>="http://xamarin.com/schemas/2014/forms"</a:t>
            </a:r>
            <a:endParaRPr lang="fr-FR"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xmlns</a:t>
            </a:r>
            <a:r>
              <a:rPr lang="es-DO" sz="1100" dirty="0">
                <a:solidFill>
                  <a:srgbClr val="0000FF"/>
                </a:solidFill>
                <a:latin typeface="Consolas" panose="020B0609020204030204" pitchFamily="49" charset="0"/>
              </a:rPr>
              <a:t>:</a:t>
            </a:r>
            <a:r>
              <a:rPr lang="es-DO" sz="1100" dirty="0">
                <a:solidFill>
                  <a:srgbClr val="FF0000"/>
                </a:solidFill>
                <a:latin typeface="Consolas" panose="020B0609020204030204" pitchFamily="49" charset="0"/>
              </a:rPr>
              <a:t>x</a:t>
            </a:r>
            <a:r>
              <a:rPr lang="es-DO" sz="1100" dirty="0">
                <a:solidFill>
                  <a:srgbClr val="0000FF"/>
                </a:solidFill>
                <a:latin typeface="Consolas" panose="020B0609020204030204" pitchFamily="49" charset="0"/>
              </a:rPr>
              <a:t>="http://schemas.microsoft.com/winfx/2009/xaml"</a:t>
            </a:r>
            <a:endParaRPr lang="es-DO"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 x</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Class</a:t>
            </a:r>
            <a:r>
              <a:rPr lang="en-US" sz="1100" dirty="0">
                <a:solidFill>
                  <a:srgbClr val="0000FF"/>
                </a:solidFill>
                <a:latin typeface="Consolas" panose="020B0609020204030204" pitchFamily="49" charset="0"/>
              </a:rPr>
              <a:t>="CARROUSEL_LAYOUT.Netflix"</a:t>
            </a:r>
            <a:endParaRPr lang="en-US"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Title</a:t>
            </a:r>
            <a:r>
              <a:rPr lang="es-DO" sz="1100" dirty="0">
                <a:solidFill>
                  <a:srgbClr val="0000FF"/>
                </a:solidFill>
                <a:latin typeface="Consolas" panose="020B0609020204030204" pitchFamily="49" charset="0"/>
              </a:rPr>
              <a:t>="Bienvenidos a Netflix"</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BackgroundColor</a:t>
            </a:r>
            <a:r>
              <a:rPr lang="es-DO" sz="1100" dirty="0">
                <a:solidFill>
                  <a:srgbClr val="0000FF"/>
                </a:solidFill>
                <a:latin typeface="Consolas" panose="020B0609020204030204" pitchFamily="49" charset="0"/>
              </a:rPr>
              <a:t>="#eb2f06"&gt;</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p>
          <a:p>
            <a:r>
              <a:rPr lang="es-DO" sz="1100" dirty="0">
                <a:solidFill>
                  <a:srgbClr val="000000"/>
                </a:solidFill>
                <a:highlight>
                  <a:srgbClr val="FFFF00"/>
                </a:highlight>
                <a:latin typeface="Consolas" panose="020B0609020204030204" pitchFamily="49" charset="0"/>
              </a:rPr>
              <a:t>    </a:t>
            </a:r>
            <a:r>
              <a:rPr lang="es-DO" sz="1100" dirty="0">
                <a:solidFill>
                  <a:srgbClr val="0000FF"/>
                </a:solidFill>
                <a:highlight>
                  <a:srgbClr val="FFFF00"/>
                </a:highlight>
                <a:latin typeface="Consolas" panose="020B0609020204030204" pitchFamily="49" charset="0"/>
              </a:rPr>
              <a:t>&lt;</a:t>
            </a:r>
            <a:r>
              <a:rPr lang="es-DO" sz="1100" dirty="0">
                <a:solidFill>
                  <a:srgbClr val="A31515"/>
                </a:solidFill>
                <a:highlight>
                  <a:srgbClr val="FFFF00"/>
                </a:highlight>
                <a:latin typeface="Consolas" panose="020B0609020204030204" pitchFamily="49" charset="0"/>
              </a:rPr>
              <a:t>ContentPage.Content</a:t>
            </a:r>
            <a:r>
              <a:rPr lang="es-DO" sz="1100" dirty="0">
                <a:solidFill>
                  <a:srgbClr val="0000FF"/>
                </a:solidFill>
                <a:highlight>
                  <a:srgbClr val="FFFF00"/>
                </a:highlight>
                <a:latin typeface="Consolas" panose="020B0609020204030204" pitchFamily="49" charset="0"/>
              </a:rPr>
              <a:t>&gt;</a:t>
            </a:r>
            <a:endParaRPr lang="es-DO" sz="1100" dirty="0">
              <a:solidFill>
                <a:srgbClr val="000000"/>
              </a:solidFill>
              <a:highlight>
                <a:srgbClr val="FFFF00"/>
              </a:highlight>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a:t>
            </a:r>
            <a:r>
              <a:rPr lang="es-DO" sz="1100" dirty="0">
                <a:solidFill>
                  <a:srgbClr val="0000FF"/>
                </a:solidFill>
                <a:highlight>
                  <a:srgbClr val="FFFF00"/>
                </a:highlight>
                <a:latin typeface="Consolas" panose="020B0609020204030204" pitchFamily="49" charset="0"/>
              </a:rPr>
              <a:t>&lt;</a:t>
            </a:r>
            <a:r>
              <a:rPr lang="es-DO" sz="1100" dirty="0">
                <a:solidFill>
                  <a:srgbClr val="A31515"/>
                </a:solidFill>
                <a:highlight>
                  <a:srgbClr val="FFFF00"/>
                </a:highlight>
                <a:latin typeface="Consolas" panose="020B0609020204030204" pitchFamily="49" charset="0"/>
              </a:rPr>
              <a:t>StackLayout</a:t>
            </a:r>
            <a:r>
              <a:rPr lang="es-DO" sz="1100" dirty="0">
                <a:solidFill>
                  <a:srgbClr val="FF0000"/>
                </a:solidFill>
                <a:highlight>
                  <a:srgbClr val="FFFF00"/>
                </a:highlight>
                <a:latin typeface="Consolas" panose="020B0609020204030204" pitchFamily="49" charset="0"/>
              </a:rPr>
              <a:t> BackgroundColor</a:t>
            </a:r>
            <a:r>
              <a:rPr lang="es-DO" sz="1100" dirty="0">
                <a:solidFill>
                  <a:srgbClr val="0000FF"/>
                </a:solidFill>
                <a:highlight>
                  <a:srgbClr val="FFFF00"/>
                </a:highlight>
                <a:latin typeface="Consolas" panose="020B0609020204030204" pitchFamily="49" charset="0"/>
              </a:rPr>
              <a:t>="#eb2f06"&gt;</a:t>
            </a:r>
            <a:endParaRPr lang="es-DO" sz="1100" dirty="0">
              <a:solidFill>
                <a:srgbClr val="000000"/>
              </a:solidFill>
              <a:highlight>
                <a:srgbClr val="FFFF00"/>
              </a:highlight>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a:t>
            </a:r>
          </a:p>
          <a:p>
            <a:endParaRPr lang="es-DO" sz="1100" dirty="0">
              <a:solidFill>
                <a:srgbClr val="000000"/>
              </a:solidFill>
              <a:highlight>
                <a:srgbClr val="FFFF00"/>
              </a:highlight>
              <a:latin typeface="Consolas" panose="020B0609020204030204" pitchFamily="49" charset="0"/>
            </a:endParaRPr>
          </a:p>
          <a:p>
            <a:r>
              <a:rPr lang="en-US" sz="1100" dirty="0">
                <a:solidFill>
                  <a:srgbClr val="000000"/>
                </a:solidFill>
                <a:highlight>
                  <a:srgbClr val="FFFF00"/>
                </a:highlight>
                <a:latin typeface="Consolas" panose="020B0609020204030204" pitchFamily="49" charset="0"/>
              </a:rPr>
              <a:t>            </a:t>
            </a:r>
            <a:r>
              <a:rPr lang="en-US" sz="1100" dirty="0">
                <a:solidFill>
                  <a:srgbClr val="0000FF"/>
                </a:solidFill>
                <a:highlight>
                  <a:srgbClr val="FFFF00"/>
                </a:highlight>
                <a:latin typeface="Consolas" panose="020B0609020204030204" pitchFamily="49" charset="0"/>
              </a:rPr>
              <a:t>&lt;</a:t>
            </a:r>
            <a:r>
              <a:rPr lang="en-US" sz="1100" dirty="0">
                <a:solidFill>
                  <a:srgbClr val="A31515"/>
                </a:solidFill>
                <a:highlight>
                  <a:srgbClr val="FFFF00"/>
                </a:highlight>
                <a:latin typeface="Consolas" panose="020B0609020204030204" pitchFamily="49" charset="0"/>
              </a:rPr>
              <a:t>WebView</a:t>
            </a:r>
            <a:r>
              <a:rPr lang="en-US" sz="1100" dirty="0">
                <a:solidFill>
                  <a:srgbClr val="FF0000"/>
                </a:solidFill>
                <a:highlight>
                  <a:srgbClr val="FFFF00"/>
                </a:highlight>
                <a:latin typeface="Consolas" panose="020B0609020204030204" pitchFamily="49" charset="0"/>
              </a:rPr>
              <a:t> Source</a:t>
            </a:r>
            <a:r>
              <a:rPr lang="en-US" sz="1100" dirty="0">
                <a:solidFill>
                  <a:srgbClr val="0000FF"/>
                </a:solidFill>
                <a:highlight>
                  <a:srgbClr val="FFFF00"/>
                </a:highlight>
                <a:latin typeface="Consolas" panose="020B0609020204030204" pitchFamily="49" charset="0"/>
              </a:rPr>
              <a:t>="https://www.netflix.com/browse"</a:t>
            </a:r>
            <a:endParaRPr lang="en-US" sz="1100" dirty="0">
              <a:solidFill>
                <a:srgbClr val="000000"/>
              </a:solidFill>
              <a:highlight>
                <a:srgbClr val="FFFF00"/>
              </a:highlight>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a:t>
            </a:r>
          </a:p>
          <a:p>
            <a:r>
              <a:rPr lang="es-DO" sz="1100" dirty="0">
                <a:solidFill>
                  <a:srgbClr val="000000"/>
                </a:solidFill>
                <a:highlight>
                  <a:srgbClr val="FFFF00"/>
                </a:highlight>
                <a:latin typeface="Consolas" panose="020B0609020204030204" pitchFamily="49" charset="0"/>
              </a:rPr>
              <a:t>                </a:t>
            </a:r>
            <a:r>
              <a:rPr lang="es-DO" sz="1100" dirty="0">
                <a:solidFill>
                  <a:srgbClr val="FF0000"/>
                </a:solidFill>
                <a:highlight>
                  <a:srgbClr val="FFFF00"/>
                </a:highlight>
                <a:latin typeface="Consolas" panose="020B0609020204030204" pitchFamily="49" charset="0"/>
              </a:rPr>
              <a:t> VerticalOptions</a:t>
            </a:r>
            <a:r>
              <a:rPr lang="es-DO" sz="1100" dirty="0">
                <a:solidFill>
                  <a:srgbClr val="0000FF"/>
                </a:solidFill>
                <a:highlight>
                  <a:srgbClr val="FFFF00"/>
                </a:highlight>
                <a:latin typeface="Consolas" panose="020B0609020204030204" pitchFamily="49" charset="0"/>
              </a:rPr>
              <a:t>="FillAndExpand" /&gt;</a:t>
            </a:r>
            <a:endParaRPr lang="es-DO" sz="1100" dirty="0">
              <a:solidFill>
                <a:srgbClr val="000000"/>
              </a:solidFill>
              <a:highlight>
                <a:srgbClr val="FFFF00"/>
              </a:highlight>
              <a:latin typeface="Consolas" panose="020B0609020204030204" pitchFamily="49" charset="0"/>
            </a:endParaRPr>
          </a:p>
          <a:p>
            <a:endParaRPr lang="es-DO" sz="1100" dirty="0">
              <a:solidFill>
                <a:srgbClr val="000000"/>
              </a:solidFill>
              <a:highlight>
                <a:srgbClr val="FFFF00"/>
              </a:highlight>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a:t>
            </a:r>
            <a:r>
              <a:rPr lang="es-DO" sz="1100" dirty="0">
                <a:solidFill>
                  <a:srgbClr val="0000FF"/>
                </a:solidFill>
                <a:highlight>
                  <a:srgbClr val="FFFF00"/>
                </a:highlight>
                <a:latin typeface="Consolas" panose="020B0609020204030204" pitchFamily="49" charset="0"/>
              </a:rPr>
              <a:t>&lt;/</a:t>
            </a:r>
            <a:r>
              <a:rPr lang="es-DO" sz="1100" dirty="0">
                <a:solidFill>
                  <a:srgbClr val="A31515"/>
                </a:solidFill>
                <a:highlight>
                  <a:srgbClr val="FFFF00"/>
                </a:highlight>
                <a:latin typeface="Consolas" panose="020B0609020204030204" pitchFamily="49" charset="0"/>
              </a:rPr>
              <a:t>StackLayout</a:t>
            </a:r>
            <a:r>
              <a:rPr lang="es-DO" sz="1100" dirty="0">
                <a:solidFill>
                  <a:srgbClr val="0000FF"/>
                </a:solidFill>
                <a:highlight>
                  <a:srgbClr val="FFFF00"/>
                </a:highlight>
                <a:latin typeface="Consolas" panose="020B0609020204030204" pitchFamily="49" charset="0"/>
              </a:rPr>
              <a:t>&gt;</a:t>
            </a:r>
            <a:endParaRPr lang="es-DO" sz="1100" dirty="0">
              <a:solidFill>
                <a:srgbClr val="000000"/>
              </a:solidFill>
              <a:highlight>
                <a:srgbClr val="FFFF00"/>
              </a:highlight>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a:t>
            </a:r>
            <a:r>
              <a:rPr lang="es-DO" sz="1100" dirty="0">
                <a:solidFill>
                  <a:srgbClr val="0000FF"/>
                </a:solidFill>
                <a:highlight>
                  <a:srgbClr val="FFFF00"/>
                </a:highlight>
                <a:latin typeface="Consolas" panose="020B0609020204030204" pitchFamily="49" charset="0"/>
              </a:rPr>
              <a:t>&lt;/</a:t>
            </a:r>
            <a:r>
              <a:rPr lang="es-DO" sz="1100" dirty="0">
                <a:solidFill>
                  <a:srgbClr val="A31515"/>
                </a:solidFill>
                <a:highlight>
                  <a:srgbClr val="FFFF00"/>
                </a:highlight>
                <a:latin typeface="Consolas" panose="020B0609020204030204" pitchFamily="49" charset="0"/>
              </a:rPr>
              <a:t>ContentPage.Content</a:t>
            </a:r>
            <a:r>
              <a:rPr lang="es-DO" sz="1100" dirty="0">
                <a:solidFill>
                  <a:srgbClr val="0000FF"/>
                </a:solidFill>
                <a:highlight>
                  <a:srgbClr val="FFFF00"/>
                </a:highlight>
                <a:latin typeface="Consolas" panose="020B0609020204030204" pitchFamily="49" charset="0"/>
              </a:rPr>
              <a:t>&gt;</a:t>
            </a:r>
            <a:endParaRPr lang="es-DO" sz="1100" dirty="0">
              <a:solidFill>
                <a:srgbClr val="000000"/>
              </a:solidFill>
              <a:highlight>
                <a:srgbClr val="FFFF00"/>
              </a:highlight>
              <a:latin typeface="Consolas" panose="020B0609020204030204" pitchFamily="49" charset="0"/>
            </a:endParaRPr>
          </a:p>
          <a:p>
            <a:r>
              <a:rPr lang="es-DO" sz="1100" dirty="0">
                <a:solidFill>
                  <a:srgbClr val="000000"/>
                </a:solidFill>
                <a:latin typeface="Consolas" panose="020B0609020204030204" pitchFamily="49" charset="0"/>
              </a:rPr>
              <a:t>    </a:t>
            </a:r>
          </a:p>
          <a:p>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ContentPage</a:t>
            </a:r>
            <a:r>
              <a:rPr lang="es-DO" sz="1100" dirty="0">
                <a:solidFill>
                  <a:srgbClr val="0000FF"/>
                </a:solidFill>
                <a:latin typeface="Consolas" panose="020B0609020204030204" pitchFamily="49" charset="0"/>
              </a:rPr>
              <a:t>&gt;</a:t>
            </a:r>
            <a:endParaRPr lang="es-DO" sz="1100" dirty="0"/>
          </a:p>
        </p:txBody>
      </p:sp>
      <p:sp>
        <p:nvSpPr>
          <p:cNvPr id="5" name="CuadroTexto 4">
            <a:extLst>
              <a:ext uri="{FF2B5EF4-FFF2-40B4-BE49-F238E27FC236}">
                <a16:creationId xmlns:a16="http://schemas.microsoft.com/office/drawing/2014/main" id="{24C7A8C3-981B-3D7D-3445-E923602A199B}"/>
              </a:ext>
            </a:extLst>
          </p:cNvPr>
          <p:cNvSpPr txBox="1"/>
          <p:nvPr/>
        </p:nvSpPr>
        <p:spPr>
          <a:xfrm>
            <a:off x="393168" y="508745"/>
            <a:ext cx="8685518" cy="523220"/>
          </a:xfrm>
          <a:prstGeom prst="rect">
            <a:avLst/>
          </a:prstGeom>
          <a:noFill/>
        </p:spPr>
        <p:txBody>
          <a:bodyPr wrap="square">
            <a:spAutoFit/>
          </a:bodyPr>
          <a:lstStyle/>
          <a:p>
            <a:r>
              <a:rPr lang="es-DO" sz="2800" b="1" dirty="0">
                <a:highlight>
                  <a:srgbClr val="00FF00"/>
                </a:highlight>
              </a:rPr>
              <a:t>En la parte Amarilla (Netflix.xaml) copialo en tu codigo.</a:t>
            </a:r>
          </a:p>
        </p:txBody>
      </p:sp>
      <p:pic>
        <p:nvPicPr>
          <p:cNvPr id="1026" name="Picture 2">
            <a:extLst>
              <a:ext uri="{FF2B5EF4-FFF2-40B4-BE49-F238E27FC236}">
                <a16:creationId xmlns:a16="http://schemas.microsoft.com/office/drawing/2014/main" id="{C4002C9E-58E1-4AA4-9FFC-9862E45ED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914" y="1453947"/>
            <a:ext cx="2978331" cy="2978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37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FD6D997-AAB0-41B0-A8CE-8FA0972AC19C}"/>
              </a:ext>
            </a:extLst>
          </p:cNvPr>
          <p:cNvSpPr txBox="1"/>
          <p:nvPr/>
        </p:nvSpPr>
        <p:spPr>
          <a:xfrm>
            <a:off x="473824" y="335846"/>
            <a:ext cx="11546379" cy="5816977"/>
          </a:xfrm>
          <a:prstGeom prst="rect">
            <a:avLst/>
          </a:prstGeom>
          <a:noFill/>
        </p:spPr>
        <p:txBody>
          <a:bodyPr wrap="square">
            <a:spAutoFit/>
          </a:bodyPr>
          <a:lstStyle/>
          <a:p>
            <a:r>
              <a:rPr lang="es-DO" sz="2800" b="1" dirty="0"/>
              <a:t># Comparación entre Xamarin y .NET MAUI</a:t>
            </a:r>
          </a:p>
          <a:p>
            <a:endParaRPr lang="es-DO" sz="2000" dirty="0"/>
          </a:p>
          <a:p>
            <a:r>
              <a:rPr lang="es-DO" sz="2800" b="1" dirty="0">
                <a:solidFill>
                  <a:srgbClr val="00B0F0"/>
                </a:solidFill>
                <a:effectLst>
                  <a:outerShdw blurRad="38100" dist="38100" dir="2700000" algn="tl">
                    <a:srgbClr val="000000">
                      <a:alpha val="43137"/>
                    </a:srgbClr>
                  </a:outerShdw>
                </a:effectLst>
              </a:rPr>
              <a:t>## Xamarin:</a:t>
            </a:r>
            <a:br>
              <a:rPr lang="es-DO" sz="2800" b="1" dirty="0">
                <a:solidFill>
                  <a:srgbClr val="00B0F0"/>
                </a:solidFill>
                <a:effectLst>
                  <a:outerShdw blurRad="38100" dist="38100" dir="2700000" algn="tl">
                    <a:srgbClr val="000000">
                      <a:alpha val="43137"/>
                    </a:srgbClr>
                  </a:outerShdw>
                </a:effectLst>
              </a:rPr>
            </a:br>
            <a:endParaRPr lang="es-DO" sz="2800" b="1" dirty="0">
              <a:solidFill>
                <a:srgbClr val="00B0F0"/>
              </a:solidFill>
              <a:effectLst>
                <a:outerShdw blurRad="38100" dist="38100" dir="2700000" algn="tl">
                  <a:srgbClr val="000000">
                    <a:alpha val="43137"/>
                  </a:srgbClr>
                </a:outerShdw>
              </a:effectLst>
            </a:endParaRPr>
          </a:p>
          <a:p>
            <a:r>
              <a:rPr lang="es-DO" sz="2000" dirty="0"/>
              <a:t>- ✅ Desarrollar aplicaciones móviles para  Android e iOS usando C#.</a:t>
            </a:r>
          </a:p>
          <a:p>
            <a:r>
              <a:rPr lang="es-DO" sz="2000" dirty="0"/>
              <a:t>- ✅ Compartir código entre plataformas con  Xamarin.Forms .</a:t>
            </a:r>
          </a:p>
          <a:p>
            <a:r>
              <a:rPr lang="es-DO" sz="2000" dirty="0"/>
              <a:t>- ✅ Integrar características nativas mediante  Xamarin.Essentials .</a:t>
            </a:r>
          </a:p>
          <a:p>
            <a:r>
              <a:rPr lang="es-DO" sz="2000" dirty="0"/>
              <a:t>- ✅ Utilizar  Xamarin.Android  y  Xamarin.iOS  para mayor control.</a:t>
            </a:r>
          </a:p>
          <a:p>
            <a:r>
              <a:rPr lang="es-DO" sz="2000" dirty="0"/>
              <a:t>- ✅ Desplegar aplicaciones en dispositivos móviles.</a:t>
            </a:r>
          </a:p>
          <a:p>
            <a:endParaRPr lang="es-DO" sz="2000" dirty="0"/>
          </a:p>
          <a:p>
            <a:r>
              <a:rPr lang="es-DO" sz="2400" b="1" dirty="0">
                <a:solidFill>
                  <a:srgbClr val="7030A0"/>
                </a:solidFill>
                <a:effectLst>
                  <a:outerShdw blurRad="38100" dist="38100" dir="2700000" algn="tl">
                    <a:srgbClr val="000000">
                      <a:alpha val="43137"/>
                    </a:srgbClr>
                  </a:outerShdw>
                </a:effectLst>
              </a:rPr>
              <a:t>## .NET MAUI:</a:t>
            </a:r>
          </a:p>
          <a:p>
            <a:endParaRPr lang="es-DO" sz="2400" b="1" dirty="0">
              <a:solidFill>
                <a:srgbClr val="7030A0"/>
              </a:solidFill>
              <a:effectLst>
                <a:outerShdw blurRad="38100" dist="38100" dir="2700000" algn="tl">
                  <a:srgbClr val="000000">
                    <a:alpha val="43137"/>
                  </a:srgbClr>
                </a:outerShdw>
              </a:effectLst>
            </a:endParaRPr>
          </a:p>
          <a:p>
            <a:r>
              <a:rPr lang="es-DO" sz="2000" dirty="0"/>
              <a:t>- 🚀 Desarrollar aplicaciones con  una sola base de código  para </a:t>
            </a:r>
            <a:r>
              <a:rPr lang="es-DO" sz="2000" dirty="0">
                <a:highlight>
                  <a:srgbClr val="00FF00"/>
                </a:highlight>
              </a:rPr>
              <a:t>Android</a:t>
            </a:r>
            <a:r>
              <a:rPr lang="es-DO" sz="2000" dirty="0"/>
              <a:t>, </a:t>
            </a:r>
            <a:r>
              <a:rPr lang="es-DO" sz="2000" dirty="0">
                <a:highlight>
                  <a:srgbClr val="808080"/>
                </a:highlight>
              </a:rPr>
              <a:t>iOS</a:t>
            </a:r>
            <a:r>
              <a:rPr lang="es-DO" sz="2000" dirty="0"/>
              <a:t>, </a:t>
            </a:r>
            <a:r>
              <a:rPr lang="es-DO" sz="2000" dirty="0">
                <a:highlight>
                  <a:srgbClr val="00FFFF"/>
                </a:highlight>
              </a:rPr>
              <a:t>Windows</a:t>
            </a:r>
            <a:r>
              <a:rPr lang="es-DO" sz="2000" dirty="0"/>
              <a:t> y </a:t>
            </a:r>
            <a:r>
              <a:rPr lang="es-DO" sz="2000" dirty="0">
                <a:highlight>
                  <a:srgbClr val="C0C0C0"/>
                </a:highlight>
              </a:rPr>
              <a:t>Mac</a:t>
            </a:r>
            <a:r>
              <a:rPr lang="es-DO" sz="2000" dirty="0"/>
              <a:t> .</a:t>
            </a:r>
          </a:p>
          <a:p>
            <a:r>
              <a:rPr lang="es-DO" sz="2000" dirty="0"/>
              <a:t>- 🚀 Mejor estructura de proyecto con integración en  .NET 6+ y todas las demas actualizadas .</a:t>
            </a:r>
          </a:p>
          <a:p>
            <a:r>
              <a:rPr lang="es-DO" sz="2000" dirty="0"/>
              <a:t>- 🚀 Controles gráficos mejorados y gestión más fluida de UI.</a:t>
            </a:r>
          </a:p>
          <a:p>
            <a:r>
              <a:rPr lang="es-DO" sz="2000" dirty="0"/>
              <a:t>- 🚀 Mejor rendimiento y menor tamaño de las aplicaciones.</a:t>
            </a:r>
          </a:p>
          <a:p>
            <a:r>
              <a:rPr lang="es-DO" sz="2000" dirty="0"/>
              <a:t>- 🚀 Uso de  </a:t>
            </a:r>
            <a:r>
              <a:rPr lang="es-DO" sz="2000" b="1" dirty="0"/>
              <a:t>Blazor</a:t>
            </a:r>
            <a:r>
              <a:rPr lang="es-DO" sz="2000" dirty="0"/>
              <a:t> para compartir código entre web y móvil.</a:t>
            </a:r>
          </a:p>
        </p:txBody>
      </p:sp>
    </p:spTree>
    <p:extLst>
      <p:ext uri="{BB962C8B-B14F-4D97-AF65-F5344CB8AC3E}">
        <p14:creationId xmlns:p14="http://schemas.microsoft.com/office/powerpoint/2010/main" val="4248408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54C73B1-AB93-F0C2-7C20-523A05B43AB8}"/>
              </a:ext>
            </a:extLst>
          </p:cNvPr>
          <p:cNvSpPr txBox="1"/>
          <p:nvPr/>
        </p:nvSpPr>
        <p:spPr>
          <a:xfrm>
            <a:off x="330438" y="1999400"/>
            <a:ext cx="5847460" cy="2677656"/>
          </a:xfrm>
          <a:prstGeom prst="rect">
            <a:avLst/>
          </a:prstGeom>
          <a:noFill/>
        </p:spPr>
        <p:txBody>
          <a:bodyPr wrap="square">
            <a:spAutoFit/>
          </a:bodyPr>
          <a:lstStyle/>
          <a:p>
            <a:r>
              <a:rPr lang="es-DO" sz="1200" dirty="0">
                <a:solidFill>
                  <a:srgbClr val="0000FF"/>
                </a:solidFill>
                <a:latin typeface="Consolas" panose="020B0609020204030204" pitchFamily="49" charset="0"/>
              </a:rPr>
              <a:t>&lt;?xml version="1.0" encoding="utf-8" ?&gt;</a:t>
            </a:r>
            <a:endParaRPr lang="es-DO"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&lt;</a:t>
            </a:r>
            <a:r>
              <a:rPr lang="fr-FR" sz="1200" dirty="0">
                <a:solidFill>
                  <a:srgbClr val="A31515"/>
                </a:solidFill>
                <a:latin typeface="Consolas" panose="020B0609020204030204" pitchFamily="49" charset="0"/>
              </a:rPr>
              <a:t>ContentPage</a:t>
            </a:r>
            <a:r>
              <a:rPr lang="fr-FR" sz="1200" dirty="0">
                <a:solidFill>
                  <a:srgbClr val="FF0000"/>
                </a:solidFill>
                <a:latin typeface="Consolas" panose="020B0609020204030204" pitchFamily="49" charset="0"/>
              </a:rPr>
              <a:t> xmlns</a:t>
            </a:r>
            <a:r>
              <a:rPr lang="fr-FR" sz="1200" dirty="0">
                <a:solidFill>
                  <a:srgbClr val="0000FF"/>
                </a:solidFill>
                <a:latin typeface="Consolas" panose="020B0609020204030204" pitchFamily="49" charset="0"/>
              </a:rPr>
              <a:t>="http://xamarin.com/schemas/2014/forms"</a:t>
            </a:r>
            <a:endParaRPr lang="fr-FR"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xmlns</a:t>
            </a:r>
            <a:r>
              <a:rPr lang="es-DO" sz="1200" dirty="0">
                <a:solidFill>
                  <a:srgbClr val="0000FF"/>
                </a:solidFill>
                <a:latin typeface="Consolas" panose="020B0609020204030204" pitchFamily="49" charset="0"/>
              </a:rPr>
              <a:t>:</a:t>
            </a:r>
            <a:r>
              <a:rPr lang="es-DO" sz="1200" dirty="0">
                <a:solidFill>
                  <a:srgbClr val="FF0000"/>
                </a:solidFill>
                <a:latin typeface="Consolas" panose="020B0609020204030204" pitchFamily="49" charset="0"/>
              </a:rPr>
              <a:t>x</a:t>
            </a:r>
            <a:r>
              <a:rPr lang="es-DO" sz="1200" dirty="0">
                <a:solidFill>
                  <a:srgbClr val="0000FF"/>
                </a:solidFill>
                <a:latin typeface="Consolas" panose="020B0609020204030204" pitchFamily="49" charset="0"/>
              </a:rPr>
              <a:t>="http://schemas.microsoft.com/winfx/2009/xaml"</a:t>
            </a:r>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x</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="CARROUSEL_LAYOUT.DisneyPlus"</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Title</a:t>
            </a:r>
            <a:r>
              <a:rPr lang="es-DO" sz="1200" dirty="0">
                <a:solidFill>
                  <a:srgbClr val="0000FF"/>
                </a:solidFill>
                <a:latin typeface="Consolas" panose="020B0609020204030204" pitchFamily="49" charset="0"/>
              </a:rPr>
              <a:t>="Bienvenidos a Disney Plus"&gt;</a:t>
            </a:r>
            <a:endParaRPr lang="es-DO" sz="1200" dirty="0">
              <a:solidFill>
                <a:srgbClr val="000000"/>
              </a:solidFill>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&lt;</a:t>
            </a:r>
            <a:r>
              <a:rPr lang="es-DO" sz="1200" dirty="0">
                <a:solidFill>
                  <a:srgbClr val="A31515"/>
                </a:solidFill>
                <a:highlight>
                  <a:srgbClr val="FFFF00"/>
                </a:highlight>
                <a:latin typeface="Consolas" panose="020B0609020204030204" pitchFamily="49" charset="0"/>
              </a:rPr>
              <a:t>ContentPage.Content</a:t>
            </a:r>
            <a:r>
              <a:rPr lang="es-DO" sz="1200" dirty="0">
                <a:solidFill>
                  <a:srgbClr val="0000FF"/>
                </a:solidFill>
                <a:highlight>
                  <a:srgbClr val="FFFF00"/>
                </a:highlight>
                <a:latin typeface="Consolas" panose="020B0609020204030204" pitchFamily="49" charset="0"/>
              </a:rPr>
              <a:t>&gt;</a:t>
            </a:r>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&lt;</a:t>
            </a:r>
            <a:r>
              <a:rPr lang="es-DO" sz="1200" dirty="0">
                <a:solidFill>
                  <a:srgbClr val="A31515"/>
                </a:solidFill>
                <a:highlight>
                  <a:srgbClr val="FFFF00"/>
                </a:highlight>
                <a:latin typeface="Consolas" panose="020B0609020204030204" pitchFamily="49" charset="0"/>
              </a:rPr>
              <a:t>StackLayout</a:t>
            </a:r>
            <a:r>
              <a:rPr lang="es-DO" sz="1200" dirty="0">
                <a:solidFill>
                  <a:srgbClr val="0000FF"/>
                </a:solidFill>
                <a:highlight>
                  <a:srgbClr val="FFFF00"/>
                </a:highlight>
                <a:latin typeface="Consolas" panose="020B0609020204030204" pitchFamily="49" charset="0"/>
              </a:rPr>
              <a:t>&gt;</a:t>
            </a:r>
            <a:endParaRPr lang="es-DO" sz="1200" dirty="0">
              <a:solidFill>
                <a:srgbClr val="000000"/>
              </a:solidFill>
              <a:highlight>
                <a:srgbClr val="FFFF00"/>
              </a:highlight>
              <a:latin typeface="Consolas" panose="020B0609020204030204" pitchFamily="49" charset="0"/>
            </a:endParaRPr>
          </a:p>
          <a:p>
            <a:r>
              <a:rPr lang="en-US" sz="1200" dirty="0">
                <a:solidFill>
                  <a:srgbClr val="000000"/>
                </a:solidFill>
                <a:highlight>
                  <a:srgbClr val="FFFF00"/>
                </a:highlight>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&lt;</a:t>
            </a:r>
            <a:r>
              <a:rPr lang="en-US" sz="1200" dirty="0">
                <a:solidFill>
                  <a:srgbClr val="A31515"/>
                </a:solidFill>
                <a:highlight>
                  <a:srgbClr val="FFFF00"/>
                </a:highlight>
                <a:latin typeface="Consolas" panose="020B0609020204030204" pitchFamily="49" charset="0"/>
              </a:rPr>
              <a:t>WebView</a:t>
            </a:r>
            <a:r>
              <a:rPr lang="en-US" sz="1200" dirty="0">
                <a:solidFill>
                  <a:srgbClr val="FF0000"/>
                </a:solidFill>
                <a:highlight>
                  <a:srgbClr val="FFFF00"/>
                </a:highlight>
                <a:latin typeface="Consolas" panose="020B0609020204030204" pitchFamily="49" charset="0"/>
              </a:rPr>
              <a:t> Source</a:t>
            </a:r>
            <a:r>
              <a:rPr lang="en-US" sz="1200" dirty="0">
                <a:solidFill>
                  <a:srgbClr val="0000FF"/>
                </a:solidFill>
                <a:highlight>
                  <a:srgbClr val="FFFF00"/>
                </a:highlight>
                <a:latin typeface="Consolas" panose="020B0609020204030204" pitchFamily="49" charset="0"/>
              </a:rPr>
              <a:t>="https://www.disneyplus.com/"</a:t>
            </a:r>
            <a:endParaRPr lang="en-US"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p>
          <a:p>
            <a:r>
              <a:rPr lang="es-DO" sz="1200" dirty="0">
                <a:solidFill>
                  <a:srgbClr val="000000"/>
                </a:solidFill>
                <a:highlight>
                  <a:srgbClr val="FFFF00"/>
                </a:highlight>
                <a:latin typeface="Consolas" panose="020B0609020204030204" pitchFamily="49" charset="0"/>
              </a:rPr>
              <a:t>                </a:t>
            </a:r>
            <a:r>
              <a:rPr lang="es-DO" sz="1200" dirty="0">
                <a:solidFill>
                  <a:srgbClr val="FF0000"/>
                </a:solidFill>
                <a:highlight>
                  <a:srgbClr val="FFFF00"/>
                </a:highlight>
                <a:latin typeface="Consolas" panose="020B0609020204030204" pitchFamily="49" charset="0"/>
              </a:rPr>
              <a:t> VerticalOptions</a:t>
            </a:r>
            <a:r>
              <a:rPr lang="es-DO" sz="1200" dirty="0">
                <a:solidFill>
                  <a:srgbClr val="0000FF"/>
                </a:solidFill>
                <a:highlight>
                  <a:srgbClr val="FFFF00"/>
                </a:highlight>
                <a:latin typeface="Consolas" panose="020B0609020204030204" pitchFamily="49" charset="0"/>
              </a:rPr>
              <a:t>="FillAndExpand" /&gt;</a:t>
            </a:r>
            <a:endParaRPr lang="es-DO" sz="1200" dirty="0">
              <a:solidFill>
                <a:srgbClr val="000000"/>
              </a:solidFill>
              <a:highlight>
                <a:srgbClr val="FFFF00"/>
              </a:highlight>
              <a:latin typeface="Consolas" panose="020B0609020204030204" pitchFamily="49" charset="0"/>
            </a:endParaRPr>
          </a:p>
          <a:p>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&lt;/</a:t>
            </a:r>
            <a:r>
              <a:rPr lang="es-DO" sz="1200" dirty="0">
                <a:solidFill>
                  <a:srgbClr val="A31515"/>
                </a:solidFill>
                <a:highlight>
                  <a:srgbClr val="FFFF00"/>
                </a:highlight>
                <a:latin typeface="Consolas" panose="020B0609020204030204" pitchFamily="49" charset="0"/>
              </a:rPr>
              <a:t>StackLayout</a:t>
            </a:r>
            <a:r>
              <a:rPr lang="es-DO" sz="1200" dirty="0">
                <a:solidFill>
                  <a:srgbClr val="0000FF"/>
                </a:solidFill>
                <a:highlight>
                  <a:srgbClr val="FFFF00"/>
                </a:highlight>
                <a:latin typeface="Consolas" panose="020B0609020204030204" pitchFamily="49" charset="0"/>
              </a:rPr>
              <a:t>&gt;</a:t>
            </a:r>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&lt;/</a:t>
            </a:r>
            <a:r>
              <a:rPr lang="es-DO" sz="1200" dirty="0">
                <a:solidFill>
                  <a:srgbClr val="A31515"/>
                </a:solidFill>
                <a:highlight>
                  <a:srgbClr val="FFFF00"/>
                </a:highlight>
                <a:latin typeface="Consolas" panose="020B0609020204030204" pitchFamily="49" charset="0"/>
              </a:rPr>
              <a:t>ContentPage.Content</a:t>
            </a:r>
            <a:r>
              <a:rPr lang="es-DO" sz="1200" dirty="0">
                <a:solidFill>
                  <a:srgbClr val="0000FF"/>
                </a:solidFill>
                <a:highlight>
                  <a:srgbClr val="FFFF00"/>
                </a:highlight>
                <a:latin typeface="Consolas" panose="020B0609020204030204" pitchFamily="49" charset="0"/>
              </a:rPr>
              <a:t>&gt;</a:t>
            </a:r>
            <a:endParaRPr lang="es-DO" sz="1200" dirty="0">
              <a:solidFill>
                <a:srgbClr val="000000"/>
              </a:solidFill>
              <a:highlight>
                <a:srgbClr val="FFFF00"/>
              </a:highlight>
              <a:latin typeface="Consolas" panose="020B0609020204030204" pitchFamily="49" charset="0"/>
            </a:endParaRPr>
          </a:p>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ContentPage</a:t>
            </a:r>
            <a:r>
              <a:rPr lang="es-DO" sz="1200" dirty="0">
                <a:solidFill>
                  <a:srgbClr val="0000FF"/>
                </a:solidFill>
                <a:latin typeface="Consolas" panose="020B0609020204030204" pitchFamily="49" charset="0"/>
              </a:rPr>
              <a:t>&gt;</a:t>
            </a:r>
            <a:endParaRPr lang="es-DO" sz="1200" dirty="0"/>
          </a:p>
        </p:txBody>
      </p:sp>
      <p:sp>
        <p:nvSpPr>
          <p:cNvPr id="4" name="CuadroTexto 3">
            <a:extLst>
              <a:ext uri="{FF2B5EF4-FFF2-40B4-BE49-F238E27FC236}">
                <a16:creationId xmlns:a16="http://schemas.microsoft.com/office/drawing/2014/main" id="{9E8A8FFE-01E0-4CA0-87EF-2A8F9027B067}"/>
              </a:ext>
            </a:extLst>
          </p:cNvPr>
          <p:cNvSpPr txBox="1"/>
          <p:nvPr/>
        </p:nvSpPr>
        <p:spPr>
          <a:xfrm>
            <a:off x="330437" y="472461"/>
            <a:ext cx="12144591" cy="523220"/>
          </a:xfrm>
          <a:prstGeom prst="rect">
            <a:avLst/>
          </a:prstGeom>
          <a:noFill/>
        </p:spPr>
        <p:txBody>
          <a:bodyPr wrap="square">
            <a:spAutoFit/>
          </a:bodyPr>
          <a:lstStyle/>
          <a:p>
            <a:r>
              <a:rPr lang="es-DO" sz="2800" b="1" dirty="0">
                <a:highlight>
                  <a:srgbClr val="00FF00"/>
                </a:highlight>
              </a:rPr>
              <a:t>En la parte Amarilla (</a:t>
            </a:r>
            <a:r>
              <a:rPr lang="es-DO" sz="2800" b="1" dirty="0">
                <a:effectLst>
                  <a:outerShdw blurRad="38100" dist="38100" dir="2700000" algn="tl">
                    <a:srgbClr val="000000">
                      <a:alpha val="43137"/>
                    </a:srgbClr>
                  </a:outerShdw>
                </a:effectLst>
                <a:highlight>
                  <a:srgbClr val="00FF00"/>
                </a:highlight>
              </a:rPr>
              <a:t>DisneyPlus.xaml</a:t>
            </a:r>
            <a:r>
              <a:rPr lang="es-DO" sz="2800" b="1" dirty="0">
                <a:highlight>
                  <a:srgbClr val="00FF00"/>
                </a:highlight>
              </a:rPr>
              <a:t>) copialo en tu codigo.</a:t>
            </a:r>
          </a:p>
        </p:txBody>
      </p:sp>
      <p:pic>
        <p:nvPicPr>
          <p:cNvPr id="2050" name="Picture 2">
            <a:extLst>
              <a:ext uri="{FF2B5EF4-FFF2-40B4-BE49-F238E27FC236}">
                <a16:creationId xmlns:a16="http://schemas.microsoft.com/office/drawing/2014/main" id="{0EB47A60-7F6B-4481-9424-C50F5E5FB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936" y="2142938"/>
            <a:ext cx="4667152" cy="253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655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1AE2BEC-798C-848F-EA01-FEEDCA15BA15}"/>
              </a:ext>
            </a:extLst>
          </p:cNvPr>
          <p:cNvSpPr txBox="1"/>
          <p:nvPr/>
        </p:nvSpPr>
        <p:spPr>
          <a:xfrm>
            <a:off x="220055" y="1811022"/>
            <a:ext cx="6385844" cy="2492990"/>
          </a:xfrm>
          <a:prstGeom prst="rect">
            <a:avLst/>
          </a:prstGeom>
          <a:noFill/>
        </p:spPr>
        <p:txBody>
          <a:bodyPr wrap="square">
            <a:spAutoFit/>
          </a:bodyPr>
          <a:lstStyle/>
          <a:p>
            <a:r>
              <a:rPr lang="es-DO" sz="1200" dirty="0">
                <a:solidFill>
                  <a:srgbClr val="0000FF"/>
                </a:solidFill>
                <a:latin typeface="Consolas" panose="020B0609020204030204" pitchFamily="49" charset="0"/>
              </a:rPr>
              <a:t>&lt;?xml version="1.0" encoding="utf-8" ?&gt;</a:t>
            </a:r>
            <a:endParaRPr lang="es-DO"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&lt;</a:t>
            </a:r>
            <a:r>
              <a:rPr lang="fr-FR" sz="1200" dirty="0">
                <a:solidFill>
                  <a:srgbClr val="A31515"/>
                </a:solidFill>
                <a:latin typeface="Consolas" panose="020B0609020204030204" pitchFamily="49" charset="0"/>
              </a:rPr>
              <a:t>ContentPage</a:t>
            </a:r>
            <a:r>
              <a:rPr lang="fr-FR" sz="1200" dirty="0">
                <a:solidFill>
                  <a:srgbClr val="FF0000"/>
                </a:solidFill>
                <a:latin typeface="Consolas" panose="020B0609020204030204" pitchFamily="49" charset="0"/>
              </a:rPr>
              <a:t> xmlns</a:t>
            </a:r>
            <a:r>
              <a:rPr lang="fr-FR" sz="1200" dirty="0">
                <a:solidFill>
                  <a:srgbClr val="0000FF"/>
                </a:solidFill>
                <a:latin typeface="Consolas" panose="020B0609020204030204" pitchFamily="49" charset="0"/>
              </a:rPr>
              <a:t>="http://xamarin.com/schemas/2014/forms"</a:t>
            </a:r>
            <a:endParaRPr lang="fr-FR"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xmlns</a:t>
            </a:r>
            <a:r>
              <a:rPr lang="es-DO" sz="1200" dirty="0">
                <a:solidFill>
                  <a:srgbClr val="0000FF"/>
                </a:solidFill>
                <a:latin typeface="Consolas" panose="020B0609020204030204" pitchFamily="49" charset="0"/>
              </a:rPr>
              <a:t>:</a:t>
            </a:r>
            <a:r>
              <a:rPr lang="es-DO" sz="1200" dirty="0">
                <a:solidFill>
                  <a:srgbClr val="FF0000"/>
                </a:solidFill>
                <a:latin typeface="Consolas" panose="020B0609020204030204" pitchFamily="49" charset="0"/>
              </a:rPr>
              <a:t>x</a:t>
            </a:r>
            <a:r>
              <a:rPr lang="es-DO" sz="1200" dirty="0">
                <a:solidFill>
                  <a:srgbClr val="0000FF"/>
                </a:solidFill>
                <a:latin typeface="Consolas" panose="020B0609020204030204" pitchFamily="49" charset="0"/>
              </a:rPr>
              <a:t>="http://schemas.microsoft.com/winfx/2009/xaml"</a:t>
            </a:r>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x</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Class</a:t>
            </a:r>
            <a:r>
              <a:rPr lang="en-US" sz="1200" dirty="0">
                <a:solidFill>
                  <a:srgbClr val="0000FF"/>
                </a:solidFill>
                <a:latin typeface="Consolas" panose="020B0609020204030204" pitchFamily="49" charset="0"/>
              </a:rPr>
              <a:t>="CARROUSEL_LAYOUT.HBO"</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Title</a:t>
            </a:r>
            <a:r>
              <a:rPr lang="es-DO" sz="1200" dirty="0">
                <a:solidFill>
                  <a:srgbClr val="0000FF"/>
                </a:solidFill>
                <a:latin typeface="Consolas" panose="020B0609020204030204" pitchFamily="49" charset="0"/>
              </a:rPr>
              <a:t>="Bienvenidos a HBO"&gt;</a:t>
            </a:r>
            <a:endParaRPr lang="es-DO" sz="1200" dirty="0">
              <a:solidFill>
                <a:srgbClr val="000000"/>
              </a:solidFill>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&lt;</a:t>
            </a:r>
            <a:r>
              <a:rPr lang="es-DO" sz="1200" dirty="0">
                <a:solidFill>
                  <a:srgbClr val="A31515"/>
                </a:solidFill>
                <a:highlight>
                  <a:srgbClr val="FFFF00"/>
                </a:highlight>
                <a:latin typeface="Consolas" panose="020B0609020204030204" pitchFamily="49" charset="0"/>
              </a:rPr>
              <a:t>ContentPage.Content</a:t>
            </a:r>
            <a:r>
              <a:rPr lang="es-DO" sz="1200" dirty="0">
                <a:solidFill>
                  <a:srgbClr val="0000FF"/>
                </a:solidFill>
                <a:highlight>
                  <a:srgbClr val="FFFF00"/>
                </a:highlight>
                <a:latin typeface="Consolas" panose="020B0609020204030204" pitchFamily="49" charset="0"/>
              </a:rPr>
              <a:t>&gt;</a:t>
            </a:r>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&lt;</a:t>
            </a:r>
            <a:r>
              <a:rPr lang="es-DO" sz="1200" dirty="0">
                <a:solidFill>
                  <a:srgbClr val="A31515"/>
                </a:solidFill>
                <a:highlight>
                  <a:srgbClr val="FFFF00"/>
                </a:highlight>
                <a:latin typeface="Consolas" panose="020B0609020204030204" pitchFamily="49" charset="0"/>
              </a:rPr>
              <a:t>StackLayout</a:t>
            </a:r>
            <a:r>
              <a:rPr lang="es-DO" sz="1200" dirty="0">
                <a:solidFill>
                  <a:srgbClr val="0000FF"/>
                </a:solidFill>
                <a:highlight>
                  <a:srgbClr val="FFFF00"/>
                </a:highlight>
                <a:latin typeface="Consolas" panose="020B0609020204030204" pitchFamily="49" charset="0"/>
              </a:rPr>
              <a:t>&gt;</a:t>
            </a:r>
            <a:endParaRPr lang="es-DO" sz="1200" dirty="0">
              <a:solidFill>
                <a:srgbClr val="000000"/>
              </a:solidFill>
              <a:highlight>
                <a:srgbClr val="FFFF00"/>
              </a:highlight>
              <a:latin typeface="Consolas" panose="020B0609020204030204" pitchFamily="49" charset="0"/>
            </a:endParaRPr>
          </a:p>
          <a:p>
            <a:r>
              <a:rPr lang="en-US" sz="1200" dirty="0">
                <a:solidFill>
                  <a:srgbClr val="000000"/>
                </a:solidFill>
                <a:highlight>
                  <a:srgbClr val="FFFF00"/>
                </a:highlight>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&lt;</a:t>
            </a:r>
            <a:r>
              <a:rPr lang="en-US" sz="1200" dirty="0">
                <a:solidFill>
                  <a:srgbClr val="A31515"/>
                </a:solidFill>
                <a:highlight>
                  <a:srgbClr val="FFFF00"/>
                </a:highlight>
                <a:latin typeface="Consolas" panose="020B0609020204030204" pitchFamily="49" charset="0"/>
              </a:rPr>
              <a:t>WebView</a:t>
            </a:r>
            <a:r>
              <a:rPr lang="en-US" sz="1200" dirty="0">
                <a:solidFill>
                  <a:srgbClr val="FF0000"/>
                </a:solidFill>
                <a:highlight>
                  <a:srgbClr val="FFFF00"/>
                </a:highlight>
                <a:latin typeface="Consolas" panose="020B0609020204030204" pitchFamily="49" charset="0"/>
              </a:rPr>
              <a:t> Source</a:t>
            </a:r>
            <a:r>
              <a:rPr lang="en-US" sz="1200" dirty="0">
                <a:solidFill>
                  <a:srgbClr val="0000FF"/>
                </a:solidFill>
                <a:highlight>
                  <a:srgbClr val="FFFF00"/>
                </a:highlight>
                <a:latin typeface="Consolas" panose="020B0609020204030204" pitchFamily="49" charset="0"/>
              </a:rPr>
              <a:t>="https://www.hbolatam.com/us/originalhbo"</a:t>
            </a:r>
            <a:endParaRPr lang="en-US"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p>
          <a:p>
            <a:r>
              <a:rPr lang="es-DO" sz="1200" dirty="0">
                <a:solidFill>
                  <a:srgbClr val="000000"/>
                </a:solidFill>
                <a:highlight>
                  <a:srgbClr val="FFFF00"/>
                </a:highlight>
                <a:latin typeface="Consolas" panose="020B0609020204030204" pitchFamily="49" charset="0"/>
              </a:rPr>
              <a:t>                </a:t>
            </a:r>
            <a:r>
              <a:rPr lang="es-DO" sz="1200" dirty="0">
                <a:solidFill>
                  <a:srgbClr val="FF0000"/>
                </a:solidFill>
                <a:highlight>
                  <a:srgbClr val="FFFF00"/>
                </a:highlight>
                <a:latin typeface="Consolas" panose="020B0609020204030204" pitchFamily="49" charset="0"/>
              </a:rPr>
              <a:t> VerticalOptions</a:t>
            </a:r>
            <a:r>
              <a:rPr lang="es-DO" sz="1200" dirty="0">
                <a:solidFill>
                  <a:srgbClr val="0000FF"/>
                </a:solidFill>
                <a:highlight>
                  <a:srgbClr val="FFFF00"/>
                </a:highlight>
                <a:latin typeface="Consolas" panose="020B0609020204030204" pitchFamily="49" charset="0"/>
              </a:rPr>
              <a:t>="FillAndExpand" /&gt;</a:t>
            </a:r>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&lt;/</a:t>
            </a:r>
            <a:r>
              <a:rPr lang="es-DO" sz="1200" dirty="0">
                <a:solidFill>
                  <a:srgbClr val="A31515"/>
                </a:solidFill>
                <a:highlight>
                  <a:srgbClr val="FFFF00"/>
                </a:highlight>
                <a:latin typeface="Consolas" panose="020B0609020204030204" pitchFamily="49" charset="0"/>
              </a:rPr>
              <a:t>StackLayout</a:t>
            </a:r>
            <a:r>
              <a:rPr lang="es-DO" sz="1200" dirty="0">
                <a:solidFill>
                  <a:srgbClr val="0000FF"/>
                </a:solidFill>
                <a:highlight>
                  <a:srgbClr val="FFFF00"/>
                </a:highlight>
                <a:latin typeface="Consolas" panose="020B0609020204030204" pitchFamily="49" charset="0"/>
              </a:rPr>
              <a:t>&gt;</a:t>
            </a:r>
            <a:endParaRPr lang="es-DO" sz="1200" dirty="0">
              <a:solidFill>
                <a:srgbClr val="000000"/>
              </a:solidFill>
              <a:highlight>
                <a:srgbClr val="FFFF00"/>
              </a:highlight>
              <a:latin typeface="Consolas" panose="020B0609020204030204" pitchFamily="49" charset="0"/>
            </a:endParaRPr>
          </a:p>
          <a:p>
            <a:r>
              <a:rPr lang="es-DO" sz="1200" dirty="0">
                <a:solidFill>
                  <a:srgbClr val="000000"/>
                </a:solidFill>
                <a:highlight>
                  <a:srgbClr val="FFFF00"/>
                </a:highlight>
                <a:latin typeface="Consolas" panose="020B0609020204030204" pitchFamily="49" charset="0"/>
              </a:rPr>
              <a:t>    </a:t>
            </a:r>
            <a:r>
              <a:rPr lang="es-DO" sz="1200" dirty="0">
                <a:solidFill>
                  <a:srgbClr val="0000FF"/>
                </a:solidFill>
                <a:highlight>
                  <a:srgbClr val="FFFF00"/>
                </a:highlight>
                <a:latin typeface="Consolas" panose="020B0609020204030204" pitchFamily="49" charset="0"/>
              </a:rPr>
              <a:t>&lt;/</a:t>
            </a:r>
            <a:r>
              <a:rPr lang="es-DO" sz="1200" dirty="0">
                <a:solidFill>
                  <a:srgbClr val="A31515"/>
                </a:solidFill>
                <a:highlight>
                  <a:srgbClr val="FFFF00"/>
                </a:highlight>
                <a:latin typeface="Consolas" panose="020B0609020204030204" pitchFamily="49" charset="0"/>
              </a:rPr>
              <a:t>ContentPage.Content</a:t>
            </a:r>
            <a:r>
              <a:rPr lang="es-DO" sz="1200" dirty="0">
                <a:solidFill>
                  <a:srgbClr val="0000FF"/>
                </a:solidFill>
                <a:highlight>
                  <a:srgbClr val="FFFF00"/>
                </a:highlight>
                <a:latin typeface="Consolas" panose="020B0609020204030204" pitchFamily="49" charset="0"/>
              </a:rPr>
              <a:t>&gt;</a:t>
            </a:r>
            <a:endParaRPr lang="es-DO" sz="1200" dirty="0">
              <a:solidFill>
                <a:srgbClr val="000000"/>
              </a:solidFill>
              <a:highlight>
                <a:srgbClr val="FFFF00"/>
              </a:highlight>
              <a:latin typeface="Consolas" panose="020B0609020204030204" pitchFamily="49" charset="0"/>
            </a:endParaRPr>
          </a:p>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ContentPage</a:t>
            </a:r>
            <a:r>
              <a:rPr lang="es-DO" sz="1200" dirty="0">
                <a:solidFill>
                  <a:srgbClr val="0000FF"/>
                </a:solidFill>
                <a:latin typeface="Consolas" panose="020B0609020204030204" pitchFamily="49" charset="0"/>
              </a:rPr>
              <a:t>&gt;</a:t>
            </a:r>
            <a:endParaRPr lang="es-DO" sz="1200" dirty="0"/>
          </a:p>
        </p:txBody>
      </p:sp>
      <p:sp>
        <p:nvSpPr>
          <p:cNvPr id="4" name="CuadroTexto 3">
            <a:extLst>
              <a:ext uri="{FF2B5EF4-FFF2-40B4-BE49-F238E27FC236}">
                <a16:creationId xmlns:a16="http://schemas.microsoft.com/office/drawing/2014/main" id="{E85FC25B-23E8-473C-867A-FD7600F7631A}"/>
              </a:ext>
            </a:extLst>
          </p:cNvPr>
          <p:cNvSpPr txBox="1"/>
          <p:nvPr/>
        </p:nvSpPr>
        <p:spPr>
          <a:xfrm>
            <a:off x="330437" y="472461"/>
            <a:ext cx="12144591" cy="523220"/>
          </a:xfrm>
          <a:prstGeom prst="rect">
            <a:avLst/>
          </a:prstGeom>
          <a:noFill/>
        </p:spPr>
        <p:txBody>
          <a:bodyPr wrap="square">
            <a:spAutoFit/>
          </a:bodyPr>
          <a:lstStyle/>
          <a:p>
            <a:r>
              <a:rPr lang="es-DO" sz="2800" b="1" dirty="0">
                <a:highlight>
                  <a:srgbClr val="00FF00"/>
                </a:highlight>
              </a:rPr>
              <a:t>En la parte Amarilla (</a:t>
            </a:r>
            <a:r>
              <a:rPr lang="es-DO" sz="2800" b="1" dirty="0">
                <a:effectLst>
                  <a:outerShdw blurRad="38100" dist="38100" dir="2700000" algn="tl">
                    <a:srgbClr val="000000">
                      <a:alpha val="43137"/>
                    </a:srgbClr>
                  </a:outerShdw>
                </a:effectLst>
                <a:highlight>
                  <a:srgbClr val="00FF00"/>
                </a:highlight>
              </a:rPr>
              <a:t>HBO.xaml</a:t>
            </a:r>
            <a:r>
              <a:rPr lang="es-DO" sz="2800" b="1" dirty="0">
                <a:highlight>
                  <a:srgbClr val="00FF00"/>
                </a:highlight>
              </a:rPr>
              <a:t>) copialo en tu codigo.</a:t>
            </a:r>
          </a:p>
        </p:txBody>
      </p:sp>
      <p:pic>
        <p:nvPicPr>
          <p:cNvPr id="4098" name="Picture 2" descr="HBO Logo - símbolo, significado logotipo, historia, PNG">
            <a:extLst>
              <a:ext uri="{FF2B5EF4-FFF2-40B4-BE49-F238E27FC236}">
                <a16:creationId xmlns:a16="http://schemas.microsoft.com/office/drawing/2014/main" id="{B1E59B57-2286-4D22-A575-CA41C1254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503" y="1591219"/>
            <a:ext cx="4585063" cy="2579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135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DF47A68-030E-08BE-1C21-58B9F5D8F495}"/>
              </a:ext>
            </a:extLst>
          </p:cNvPr>
          <p:cNvSpPr txBox="1"/>
          <p:nvPr/>
        </p:nvSpPr>
        <p:spPr>
          <a:xfrm>
            <a:off x="177325" y="508937"/>
            <a:ext cx="6097424" cy="6001643"/>
          </a:xfrm>
          <a:prstGeom prst="rect">
            <a:avLst/>
          </a:prstGeom>
          <a:noFill/>
        </p:spPr>
        <p:txBody>
          <a:bodyPr wrap="square">
            <a:spAutoFit/>
          </a:bodyPr>
          <a:lstStyle/>
          <a:p>
            <a:r>
              <a:rPr lang="es-DO" sz="800" dirty="0">
                <a:solidFill>
                  <a:srgbClr val="0000FF"/>
                </a:solidFill>
                <a:latin typeface="Consolas" panose="020B0609020204030204" pitchFamily="49" charset="0"/>
              </a:rPr>
              <a:t>using</a:t>
            </a:r>
            <a:r>
              <a:rPr lang="es-DO" sz="800" dirty="0">
                <a:solidFill>
                  <a:srgbClr val="000000"/>
                </a:solidFill>
                <a:latin typeface="Consolas" panose="020B0609020204030204" pitchFamily="49" charset="0"/>
              </a:rPr>
              <a:t> System;</a:t>
            </a:r>
          </a:p>
          <a:p>
            <a:r>
              <a:rPr lang="es-DO" sz="800" dirty="0">
                <a:solidFill>
                  <a:srgbClr val="0000FF"/>
                </a:solidFill>
                <a:latin typeface="Consolas" panose="020B0609020204030204" pitchFamily="49" charset="0"/>
              </a:rPr>
              <a:t>using</a:t>
            </a:r>
            <a:r>
              <a:rPr lang="es-DO" sz="800" dirty="0">
                <a:solidFill>
                  <a:srgbClr val="000000"/>
                </a:solidFill>
                <a:latin typeface="Consolas" panose="020B0609020204030204" pitchFamily="49" charset="0"/>
              </a:rPr>
              <a:t> System.Collections.Generic;</a:t>
            </a:r>
          </a:p>
          <a:p>
            <a:r>
              <a:rPr lang="es-DO" sz="800" dirty="0">
                <a:solidFill>
                  <a:srgbClr val="0000FF"/>
                </a:solidFill>
                <a:latin typeface="Consolas" panose="020B0609020204030204" pitchFamily="49" charset="0"/>
              </a:rPr>
              <a:t>using</a:t>
            </a:r>
            <a:r>
              <a:rPr lang="es-DO" sz="800" dirty="0">
                <a:solidFill>
                  <a:srgbClr val="000000"/>
                </a:solidFill>
                <a:latin typeface="Consolas" panose="020B0609020204030204" pitchFamily="49" charset="0"/>
              </a:rPr>
              <a:t> System.ComponentModel;</a:t>
            </a:r>
          </a:p>
          <a:p>
            <a:r>
              <a:rPr lang="es-DO" sz="800" dirty="0">
                <a:solidFill>
                  <a:srgbClr val="0000FF"/>
                </a:solidFill>
                <a:latin typeface="Consolas" panose="020B0609020204030204" pitchFamily="49" charset="0"/>
              </a:rPr>
              <a:t>using</a:t>
            </a:r>
            <a:r>
              <a:rPr lang="es-DO" sz="800" dirty="0">
                <a:solidFill>
                  <a:srgbClr val="000000"/>
                </a:solidFill>
                <a:latin typeface="Consolas" panose="020B0609020204030204" pitchFamily="49" charset="0"/>
              </a:rPr>
              <a:t> System.Linq;</a:t>
            </a:r>
          </a:p>
          <a:p>
            <a:r>
              <a:rPr lang="es-DO" sz="800" dirty="0">
                <a:solidFill>
                  <a:srgbClr val="0000FF"/>
                </a:solidFill>
                <a:latin typeface="Consolas" panose="020B0609020204030204" pitchFamily="49" charset="0"/>
              </a:rPr>
              <a:t>using</a:t>
            </a:r>
            <a:r>
              <a:rPr lang="es-DO" sz="800" dirty="0">
                <a:solidFill>
                  <a:srgbClr val="000000"/>
                </a:solidFill>
                <a:latin typeface="Consolas" panose="020B0609020204030204" pitchFamily="49" charset="0"/>
              </a:rPr>
              <a:t> System.Text;</a:t>
            </a:r>
          </a:p>
          <a:p>
            <a:r>
              <a:rPr lang="es-DO" sz="800" dirty="0">
                <a:solidFill>
                  <a:srgbClr val="0000FF"/>
                </a:solidFill>
                <a:latin typeface="Consolas" panose="020B0609020204030204" pitchFamily="49" charset="0"/>
              </a:rPr>
              <a:t>using</a:t>
            </a:r>
            <a:r>
              <a:rPr lang="es-DO" sz="800" dirty="0">
                <a:solidFill>
                  <a:srgbClr val="000000"/>
                </a:solidFill>
                <a:latin typeface="Consolas" panose="020B0609020204030204" pitchFamily="49" charset="0"/>
              </a:rPr>
              <a:t> System.Threading.Tasks;</a:t>
            </a:r>
          </a:p>
          <a:p>
            <a:r>
              <a:rPr lang="es-DO" sz="800" dirty="0">
                <a:solidFill>
                  <a:srgbClr val="0000FF"/>
                </a:solidFill>
                <a:latin typeface="Consolas" panose="020B0609020204030204" pitchFamily="49" charset="0"/>
              </a:rPr>
              <a:t>using</a:t>
            </a:r>
            <a:r>
              <a:rPr lang="es-DO" sz="800" dirty="0">
                <a:solidFill>
                  <a:srgbClr val="000000"/>
                </a:solidFill>
                <a:latin typeface="Consolas" panose="020B0609020204030204" pitchFamily="49" charset="0"/>
              </a:rPr>
              <a:t> Xamarin.Forms;</a:t>
            </a:r>
          </a:p>
          <a:p>
            <a:r>
              <a:rPr lang="es-DO" sz="800" dirty="0">
                <a:solidFill>
                  <a:srgbClr val="0000FF"/>
                </a:solidFill>
                <a:latin typeface="Consolas" panose="020B0609020204030204" pitchFamily="49" charset="0"/>
              </a:rPr>
              <a:t>using</a:t>
            </a:r>
            <a:r>
              <a:rPr lang="es-DO" sz="800" dirty="0">
                <a:solidFill>
                  <a:srgbClr val="000000"/>
                </a:solidFill>
                <a:latin typeface="Consolas" panose="020B0609020204030204" pitchFamily="49" charset="0"/>
              </a:rPr>
              <a:t> System.Collections.ObjectModel;</a:t>
            </a:r>
          </a:p>
          <a:p>
            <a:r>
              <a:rPr lang="es-DO" sz="800" dirty="0">
                <a:solidFill>
                  <a:srgbClr val="0000FF"/>
                </a:solidFill>
                <a:latin typeface="Consolas" panose="020B0609020204030204" pitchFamily="49" charset="0"/>
              </a:rPr>
              <a:t>using</a:t>
            </a:r>
            <a:r>
              <a:rPr lang="es-DO" sz="800" dirty="0">
                <a:solidFill>
                  <a:srgbClr val="000000"/>
                </a:solidFill>
                <a:latin typeface="Consolas" panose="020B0609020204030204" pitchFamily="49" charset="0"/>
              </a:rPr>
              <a:t> Xamd.ImageCarousel.Forms.Plugin.Abstractions;</a:t>
            </a:r>
          </a:p>
          <a:p>
            <a:endParaRPr lang="es-DO" sz="800" dirty="0">
              <a:solidFill>
                <a:srgbClr val="000000"/>
              </a:solidFill>
              <a:latin typeface="Consolas" panose="020B0609020204030204" pitchFamily="49" charset="0"/>
            </a:endParaRPr>
          </a:p>
          <a:p>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namespace</a:t>
            </a:r>
            <a:r>
              <a:rPr lang="es-DO" sz="800" dirty="0">
                <a:solidFill>
                  <a:srgbClr val="000000"/>
                </a:solidFill>
                <a:latin typeface="Consolas" panose="020B0609020204030204" pitchFamily="49" charset="0"/>
              </a:rPr>
              <a:t> CARROUSEL_LAYOUT</a:t>
            </a:r>
          </a:p>
          <a:p>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public</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partial</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class</a:t>
            </a:r>
            <a:r>
              <a:rPr lang="es-DO" sz="800" dirty="0">
                <a:solidFill>
                  <a:srgbClr val="000000"/>
                </a:solidFill>
                <a:latin typeface="Consolas" panose="020B0609020204030204" pitchFamily="49" charset="0"/>
              </a:rPr>
              <a:t> </a:t>
            </a:r>
            <a:r>
              <a:rPr lang="es-DO" sz="800" dirty="0">
                <a:solidFill>
                  <a:srgbClr val="2B91AF"/>
                </a:solidFill>
                <a:latin typeface="Consolas" panose="020B0609020204030204" pitchFamily="49" charset="0"/>
              </a:rPr>
              <a:t>MainPage</a:t>
            </a:r>
            <a:r>
              <a:rPr lang="es-DO" sz="800" dirty="0">
                <a:solidFill>
                  <a:srgbClr val="000000"/>
                </a:solidFill>
                <a:latin typeface="Consolas" panose="020B0609020204030204" pitchFamily="49" charset="0"/>
              </a:rPr>
              <a:t> : ContentPage</a:t>
            </a:r>
          </a:p>
          <a:p>
            <a:r>
              <a:rPr lang="es-DO" sz="800" dirty="0">
                <a:solidFill>
                  <a:srgbClr val="000000"/>
                </a:solidFill>
                <a:latin typeface="Consolas" panose="020B0609020204030204" pitchFamily="49" charset="0"/>
              </a:rPr>
              <a:t>    {</a:t>
            </a:r>
          </a:p>
          <a:p>
            <a:r>
              <a:rPr lang="fr-FR" sz="800" dirty="0">
                <a:solidFill>
                  <a:srgbClr val="000000"/>
                </a:solidFill>
                <a:latin typeface="Consolas" panose="020B0609020204030204" pitchFamily="49" charset="0"/>
              </a:rPr>
              <a:t>        ObservableCollection&lt;FileImageSource&gt; imageSources = </a:t>
            </a:r>
            <a:r>
              <a:rPr lang="fr-FR" sz="800" dirty="0">
                <a:solidFill>
                  <a:srgbClr val="0000FF"/>
                </a:solidFill>
                <a:latin typeface="Consolas" panose="020B0609020204030204" pitchFamily="49" charset="0"/>
              </a:rPr>
              <a:t>new</a:t>
            </a:r>
            <a:r>
              <a:rPr lang="fr-FR" sz="800" dirty="0">
                <a:solidFill>
                  <a:srgbClr val="000000"/>
                </a:solidFill>
                <a:latin typeface="Consolas" panose="020B0609020204030204" pitchFamily="49" charset="0"/>
              </a:rPr>
              <a:t> ObservableCollection&lt;FileImageSource&gt;();</a:t>
            </a: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public</a:t>
            </a:r>
            <a:r>
              <a:rPr lang="es-DO" sz="800" dirty="0">
                <a:solidFill>
                  <a:srgbClr val="000000"/>
                </a:solidFill>
                <a:latin typeface="Consolas" panose="020B0609020204030204" pitchFamily="49" charset="0"/>
              </a:rPr>
              <a:t> </a:t>
            </a:r>
            <a:r>
              <a:rPr lang="es-DO" sz="800" dirty="0">
                <a:solidFill>
                  <a:srgbClr val="2B91AF"/>
                </a:solidFill>
                <a:latin typeface="Consolas" panose="020B0609020204030204" pitchFamily="49" charset="0"/>
              </a:rPr>
              <a:t>MainPage</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p>
          <a:p>
            <a:r>
              <a:rPr lang="es-DO" sz="800" dirty="0">
                <a:solidFill>
                  <a:srgbClr val="000000"/>
                </a:solidFill>
                <a:latin typeface="Consolas" panose="020B0609020204030204" pitchFamily="49" charset="0"/>
              </a:rPr>
              <a:t>            InitializeComponent();</a:t>
            </a:r>
          </a:p>
          <a:p>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"img2.jpg"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"img3.jpg"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"img4.jpg"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"img5.jpg"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"img6.jpg"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"img7.jpg"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"img8.jpg"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"img9.jpg"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"img10.jpg"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"img11.jpg"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"img12.jpg"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"img13.jpg"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"img14.jpg"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"img15.jpg"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"img16.jpg"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"img17.jpg"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"img18.jpg"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"img19.jpg"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"img20.jpg"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"img21.jpg"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"img21.jpg"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"img22.jpg"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"img23.jpg"</a:t>
            </a:r>
            <a:r>
              <a:rPr lang="es-DO" sz="800" dirty="0">
                <a:solidFill>
                  <a:srgbClr val="000000"/>
                </a:solidFill>
                <a:latin typeface="Consolas" panose="020B0609020204030204" pitchFamily="49" charset="0"/>
              </a:rPr>
              <a:t>);</a:t>
            </a:r>
          </a:p>
          <a:p>
            <a:r>
              <a:rPr lang="es-DO" sz="800" dirty="0">
                <a:solidFill>
                  <a:srgbClr val="000000"/>
                </a:solidFill>
                <a:latin typeface="Consolas" panose="020B0609020204030204" pitchFamily="49" charset="0"/>
              </a:rPr>
              <a:t>            </a:t>
            </a:r>
            <a:r>
              <a:rPr lang="es-DO" sz="800" dirty="0" err="1">
                <a:solidFill>
                  <a:srgbClr val="000000"/>
                </a:solidFill>
                <a:latin typeface="Consolas" panose="020B0609020204030204" pitchFamily="49" charset="0"/>
              </a:rPr>
              <a:t>imageSources.Add</a:t>
            </a:r>
            <a:r>
              <a:rPr lang="es-DO" sz="800" dirty="0">
                <a:solidFill>
                  <a:srgbClr val="000000"/>
                </a:solidFill>
                <a:latin typeface="Consolas" panose="020B0609020204030204" pitchFamily="49" charset="0"/>
              </a:rPr>
              <a:t>(</a:t>
            </a:r>
            <a:r>
              <a:rPr lang="es-DO" sz="800" dirty="0">
                <a:solidFill>
                  <a:srgbClr val="A31515"/>
                </a:solidFill>
                <a:latin typeface="Consolas" panose="020B0609020204030204" pitchFamily="49" charset="0"/>
              </a:rPr>
              <a:t>"img24.jpg"</a:t>
            </a:r>
            <a:r>
              <a:rPr lang="es-DO" sz="800" dirty="0">
                <a:solidFill>
                  <a:srgbClr val="000000"/>
                </a:solidFill>
                <a:latin typeface="Consolas" panose="020B0609020204030204" pitchFamily="49" charset="0"/>
              </a:rPr>
              <a:t>);</a:t>
            </a:r>
          </a:p>
          <a:p>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imgSlider.Images = imageSources;</a:t>
            </a:r>
          </a:p>
          <a:p>
            <a:r>
              <a:rPr lang="es-DO" sz="800" dirty="0">
                <a:solidFill>
                  <a:srgbClr val="000000"/>
                </a:solidFill>
                <a:latin typeface="Consolas" panose="020B0609020204030204" pitchFamily="49" charset="0"/>
              </a:rPr>
              <a:t>        }</a:t>
            </a:r>
            <a:endParaRPr lang="es-DO" sz="800" dirty="0"/>
          </a:p>
        </p:txBody>
      </p:sp>
      <p:sp>
        <p:nvSpPr>
          <p:cNvPr id="8" name="CuadroTexto 7">
            <a:extLst>
              <a:ext uri="{FF2B5EF4-FFF2-40B4-BE49-F238E27FC236}">
                <a16:creationId xmlns:a16="http://schemas.microsoft.com/office/drawing/2014/main" id="{91AC5AA7-8CDE-22D7-533A-744B883DB892}"/>
              </a:ext>
            </a:extLst>
          </p:cNvPr>
          <p:cNvSpPr txBox="1"/>
          <p:nvPr/>
        </p:nvSpPr>
        <p:spPr>
          <a:xfrm>
            <a:off x="6574022" y="1706332"/>
            <a:ext cx="5321894" cy="4862870"/>
          </a:xfrm>
          <a:prstGeom prst="rect">
            <a:avLst/>
          </a:prstGeom>
          <a:noFill/>
        </p:spPr>
        <p:txBody>
          <a:bodyPr wrap="square">
            <a:spAutoFit/>
          </a:bodyPr>
          <a:lstStyle/>
          <a:p>
            <a:r>
              <a:rPr lang="es-DO" sz="1000" dirty="0">
                <a:solidFill>
                  <a:srgbClr val="000000"/>
                </a:solidFill>
                <a:highlight>
                  <a:srgbClr val="FFFF00"/>
                </a:highlight>
                <a:latin typeface="Consolas" panose="020B0609020204030204" pitchFamily="49" charset="0"/>
              </a:rPr>
              <a:t>        </a:t>
            </a:r>
            <a:r>
              <a:rPr lang="es-DO" sz="1000" dirty="0">
                <a:solidFill>
                  <a:srgbClr val="0000FF"/>
                </a:solidFill>
                <a:highlight>
                  <a:srgbClr val="FFFF00"/>
                </a:highlight>
                <a:latin typeface="Consolas" panose="020B0609020204030204" pitchFamily="49" charset="0"/>
              </a:rPr>
              <a:t>async</a:t>
            </a:r>
            <a:r>
              <a:rPr lang="es-DO" sz="1000" dirty="0">
                <a:solidFill>
                  <a:srgbClr val="000000"/>
                </a:solidFill>
                <a:highlight>
                  <a:srgbClr val="FFFF00"/>
                </a:highlight>
                <a:latin typeface="Consolas" panose="020B0609020204030204" pitchFamily="49" charset="0"/>
              </a:rPr>
              <a:t> </a:t>
            </a:r>
            <a:r>
              <a:rPr lang="es-DO" sz="1000" dirty="0">
                <a:solidFill>
                  <a:srgbClr val="0000FF"/>
                </a:solidFill>
                <a:highlight>
                  <a:srgbClr val="FFFF00"/>
                </a:highlight>
                <a:latin typeface="Consolas" panose="020B0609020204030204" pitchFamily="49" charset="0"/>
              </a:rPr>
              <a:t>void</a:t>
            </a:r>
            <a:r>
              <a:rPr lang="es-DO" sz="1000" dirty="0">
                <a:solidFill>
                  <a:srgbClr val="000000"/>
                </a:solidFill>
                <a:highlight>
                  <a:srgbClr val="FFFF00"/>
                </a:highlight>
                <a:latin typeface="Consolas" panose="020B0609020204030204" pitchFamily="49" charset="0"/>
              </a:rPr>
              <a:t> btn_netflix_Clicked(</a:t>
            </a:r>
            <a:r>
              <a:rPr lang="es-DO" sz="1000" dirty="0">
                <a:solidFill>
                  <a:srgbClr val="0000FF"/>
                </a:solidFill>
                <a:highlight>
                  <a:srgbClr val="FFFF00"/>
                </a:highlight>
                <a:latin typeface="Consolas" panose="020B0609020204030204" pitchFamily="49" charset="0"/>
              </a:rPr>
              <a:t>object</a:t>
            </a:r>
            <a:r>
              <a:rPr lang="es-DO" sz="1000" dirty="0">
                <a:solidFill>
                  <a:srgbClr val="000000"/>
                </a:solidFill>
                <a:highlight>
                  <a:srgbClr val="FFFF00"/>
                </a:highlight>
                <a:latin typeface="Consolas" panose="020B0609020204030204" pitchFamily="49" charset="0"/>
              </a:rPr>
              <a:t> sender, EventArgs e)</a:t>
            </a:r>
          </a:p>
          <a:p>
            <a:r>
              <a:rPr lang="es-DO" sz="1000" dirty="0">
                <a:solidFill>
                  <a:srgbClr val="000000"/>
                </a:solidFill>
                <a:highlight>
                  <a:srgbClr val="FFFF00"/>
                </a:highlight>
                <a:latin typeface="Consolas" panose="020B0609020204030204" pitchFamily="49" charset="0"/>
              </a:rPr>
              <a:t>        {</a:t>
            </a:r>
          </a:p>
          <a:p>
            <a:r>
              <a:rPr lang="es-DO" sz="1000" dirty="0">
                <a:solidFill>
                  <a:srgbClr val="000000"/>
                </a:solidFill>
                <a:highlight>
                  <a:srgbClr val="FFFF00"/>
                </a:highlight>
                <a:latin typeface="Consolas" panose="020B0609020204030204" pitchFamily="49" charset="0"/>
              </a:rPr>
              <a:t>            </a:t>
            </a:r>
            <a:r>
              <a:rPr lang="es-DO" sz="1000" dirty="0">
                <a:solidFill>
                  <a:srgbClr val="0000FF"/>
                </a:solidFill>
                <a:highlight>
                  <a:srgbClr val="FFFF00"/>
                </a:highlight>
                <a:latin typeface="Consolas" panose="020B0609020204030204" pitchFamily="49" charset="0"/>
              </a:rPr>
              <a:t>await</a:t>
            </a:r>
            <a:r>
              <a:rPr lang="es-DO" sz="1000" dirty="0">
                <a:solidFill>
                  <a:srgbClr val="000000"/>
                </a:solidFill>
                <a:highlight>
                  <a:srgbClr val="FFFF00"/>
                </a:highlight>
                <a:latin typeface="Consolas" panose="020B0609020204030204" pitchFamily="49" charset="0"/>
              </a:rPr>
              <a:t> Navigation.PushAsync(</a:t>
            </a:r>
            <a:r>
              <a:rPr lang="es-DO" sz="1000" dirty="0">
                <a:solidFill>
                  <a:srgbClr val="0000FF"/>
                </a:solidFill>
                <a:highlight>
                  <a:srgbClr val="FFFF00"/>
                </a:highlight>
                <a:latin typeface="Consolas" panose="020B0609020204030204" pitchFamily="49" charset="0"/>
              </a:rPr>
              <a:t>new</a:t>
            </a:r>
            <a:r>
              <a:rPr lang="es-DO" sz="1000" dirty="0">
                <a:solidFill>
                  <a:srgbClr val="000000"/>
                </a:solidFill>
                <a:highlight>
                  <a:srgbClr val="FFFF00"/>
                </a:highlight>
                <a:latin typeface="Consolas" panose="020B0609020204030204" pitchFamily="49" charset="0"/>
              </a:rPr>
              <a:t> Netflix());</a:t>
            </a:r>
          </a:p>
          <a:p>
            <a:endParaRPr lang="es-DO" sz="1000" dirty="0">
              <a:solidFill>
                <a:srgbClr val="000000"/>
              </a:solidFill>
              <a:highlight>
                <a:srgbClr val="FFFF00"/>
              </a:highlight>
              <a:latin typeface="Consolas" panose="020B0609020204030204" pitchFamily="49" charset="0"/>
            </a:endParaRPr>
          </a:p>
          <a:p>
            <a:r>
              <a:rPr lang="es-DO" sz="1000" dirty="0">
                <a:solidFill>
                  <a:srgbClr val="000000"/>
                </a:solidFill>
                <a:highlight>
                  <a:srgbClr val="FFFF00"/>
                </a:highlight>
                <a:latin typeface="Consolas" panose="020B0609020204030204" pitchFamily="49" charset="0"/>
              </a:rPr>
              <a:t>        }</a:t>
            </a:r>
          </a:p>
          <a:p>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async</a:t>
            </a:r>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void</a:t>
            </a:r>
            <a:r>
              <a:rPr lang="en-US" sz="1000" dirty="0">
                <a:solidFill>
                  <a:srgbClr val="000000"/>
                </a:solidFill>
                <a:highlight>
                  <a:srgbClr val="FFFF00"/>
                </a:highlight>
                <a:latin typeface="Consolas" panose="020B0609020204030204" pitchFamily="49" charset="0"/>
              </a:rPr>
              <a:t> btn_apple_tv_Clicked(</a:t>
            </a:r>
            <a:r>
              <a:rPr lang="en-US" sz="1000" dirty="0">
                <a:solidFill>
                  <a:srgbClr val="0000FF"/>
                </a:solidFill>
                <a:highlight>
                  <a:srgbClr val="FFFF00"/>
                </a:highlight>
                <a:latin typeface="Consolas" panose="020B0609020204030204" pitchFamily="49" charset="0"/>
              </a:rPr>
              <a:t>object</a:t>
            </a:r>
            <a:r>
              <a:rPr lang="en-US" sz="1000" dirty="0">
                <a:solidFill>
                  <a:srgbClr val="000000"/>
                </a:solidFill>
                <a:highlight>
                  <a:srgbClr val="FFFF00"/>
                </a:highlight>
                <a:latin typeface="Consolas" panose="020B0609020204030204" pitchFamily="49" charset="0"/>
              </a:rPr>
              <a:t> sender, EventArgs e)</a:t>
            </a:r>
          </a:p>
          <a:p>
            <a:r>
              <a:rPr lang="es-DO" sz="1000" dirty="0">
                <a:solidFill>
                  <a:srgbClr val="000000"/>
                </a:solidFill>
                <a:highlight>
                  <a:srgbClr val="FFFF00"/>
                </a:highlight>
                <a:latin typeface="Consolas" panose="020B0609020204030204" pitchFamily="49" charset="0"/>
              </a:rPr>
              <a:t>        {</a:t>
            </a:r>
          </a:p>
          <a:p>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await</a:t>
            </a:r>
            <a:r>
              <a:rPr lang="en-US" sz="1000" dirty="0">
                <a:solidFill>
                  <a:srgbClr val="000000"/>
                </a:solidFill>
                <a:highlight>
                  <a:srgbClr val="FFFF00"/>
                </a:highlight>
                <a:latin typeface="Consolas" panose="020B0609020204030204" pitchFamily="49" charset="0"/>
              </a:rPr>
              <a:t> Navigation.PushAsync(</a:t>
            </a:r>
            <a:r>
              <a:rPr lang="en-US" sz="1000" dirty="0">
                <a:solidFill>
                  <a:srgbClr val="0000FF"/>
                </a:solidFill>
                <a:highlight>
                  <a:srgbClr val="FFFF00"/>
                </a:highlight>
                <a:latin typeface="Consolas" panose="020B0609020204030204" pitchFamily="49" charset="0"/>
              </a:rPr>
              <a:t>new</a:t>
            </a:r>
            <a:r>
              <a:rPr lang="en-US" sz="1000" dirty="0">
                <a:solidFill>
                  <a:srgbClr val="000000"/>
                </a:solidFill>
                <a:highlight>
                  <a:srgbClr val="FFFF00"/>
                </a:highlight>
                <a:latin typeface="Consolas" panose="020B0609020204030204" pitchFamily="49" charset="0"/>
              </a:rPr>
              <a:t> Apple_TV());</a:t>
            </a:r>
          </a:p>
          <a:p>
            <a:endParaRPr lang="es-DO" sz="1000" dirty="0">
              <a:solidFill>
                <a:srgbClr val="000000"/>
              </a:solidFill>
              <a:highlight>
                <a:srgbClr val="FFFF00"/>
              </a:highlight>
              <a:latin typeface="Consolas" panose="020B0609020204030204" pitchFamily="49" charset="0"/>
            </a:endParaRPr>
          </a:p>
          <a:p>
            <a:r>
              <a:rPr lang="es-DO" sz="1000" dirty="0">
                <a:solidFill>
                  <a:srgbClr val="000000"/>
                </a:solidFill>
                <a:highlight>
                  <a:srgbClr val="FFFF00"/>
                </a:highlight>
                <a:latin typeface="Consolas" panose="020B0609020204030204" pitchFamily="49" charset="0"/>
              </a:rPr>
              <a:t>        }</a:t>
            </a:r>
          </a:p>
          <a:p>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async</a:t>
            </a:r>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void</a:t>
            </a:r>
            <a:r>
              <a:rPr lang="en-US" sz="1000" dirty="0">
                <a:solidFill>
                  <a:srgbClr val="000000"/>
                </a:solidFill>
                <a:highlight>
                  <a:srgbClr val="FFFF00"/>
                </a:highlight>
                <a:latin typeface="Consolas" panose="020B0609020204030204" pitchFamily="49" charset="0"/>
              </a:rPr>
              <a:t> btn_amazon_Clicked(</a:t>
            </a:r>
            <a:r>
              <a:rPr lang="en-US" sz="1000" dirty="0">
                <a:solidFill>
                  <a:srgbClr val="0000FF"/>
                </a:solidFill>
                <a:highlight>
                  <a:srgbClr val="FFFF00"/>
                </a:highlight>
                <a:latin typeface="Consolas" panose="020B0609020204030204" pitchFamily="49" charset="0"/>
              </a:rPr>
              <a:t>object</a:t>
            </a:r>
            <a:r>
              <a:rPr lang="en-US" sz="1000" dirty="0">
                <a:solidFill>
                  <a:srgbClr val="000000"/>
                </a:solidFill>
                <a:highlight>
                  <a:srgbClr val="FFFF00"/>
                </a:highlight>
                <a:latin typeface="Consolas" panose="020B0609020204030204" pitchFamily="49" charset="0"/>
              </a:rPr>
              <a:t> sender, EventArgs e)</a:t>
            </a:r>
          </a:p>
          <a:p>
            <a:r>
              <a:rPr lang="es-DO" sz="1000" dirty="0">
                <a:solidFill>
                  <a:srgbClr val="000000"/>
                </a:solidFill>
                <a:highlight>
                  <a:srgbClr val="FFFF00"/>
                </a:highlight>
                <a:latin typeface="Consolas" panose="020B0609020204030204" pitchFamily="49" charset="0"/>
              </a:rPr>
              <a:t>        {</a:t>
            </a:r>
          </a:p>
          <a:p>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await</a:t>
            </a:r>
            <a:r>
              <a:rPr lang="en-US" sz="1000" dirty="0">
                <a:solidFill>
                  <a:srgbClr val="000000"/>
                </a:solidFill>
                <a:highlight>
                  <a:srgbClr val="FFFF00"/>
                </a:highlight>
                <a:latin typeface="Consolas" panose="020B0609020204030204" pitchFamily="49" charset="0"/>
              </a:rPr>
              <a:t> Navigation.PushAsync(</a:t>
            </a:r>
            <a:r>
              <a:rPr lang="en-US" sz="1000" dirty="0">
                <a:solidFill>
                  <a:srgbClr val="0000FF"/>
                </a:solidFill>
                <a:highlight>
                  <a:srgbClr val="FFFF00"/>
                </a:highlight>
                <a:latin typeface="Consolas" panose="020B0609020204030204" pitchFamily="49" charset="0"/>
              </a:rPr>
              <a:t>new</a:t>
            </a:r>
            <a:r>
              <a:rPr lang="en-US" sz="1000" dirty="0">
                <a:solidFill>
                  <a:srgbClr val="000000"/>
                </a:solidFill>
                <a:highlight>
                  <a:srgbClr val="FFFF00"/>
                </a:highlight>
                <a:latin typeface="Consolas" panose="020B0609020204030204" pitchFamily="49" charset="0"/>
              </a:rPr>
              <a:t> AmazonPrime());</a:t>
            </a:r>
          </a:p>
          <a:p>
            <a:endParaRPr lang="es-DO" sz="1000" dirty="0">
              <a:solidFill>
                <a:srgbClr val="000000"/>
              </a:solidFill>
              <a:highlight>
                <a:srgbClr val="FFFF00"/>
              </a:highlight>
              <a:latin typeface="Consolas" panose="020B0609020204030204" pitchFamily="49" charset="0"/>
            </a:endParaRPr>
          </a:p>
          <a:p>
            <a:r>
              <a:rPr lang="es-DO" sz="1000" dirty="0">
                <a:solidFill>
                  <a:srgbClr val="000000"/>
                </a:solidFill>
                <a:highlight>
                  <a:srgbClr val="FFFF00"/>
                </a:highlight>
                <a:latin typeface="Consolas" panose="020B0609020204030204" pitchFamily="49" charset="0"/>
              </a:rPr>
              <a:t>        }</a:t>
            </a:r>
          </a:p>
          <a:p>
            <a:endParaRPr lang="es-DO" sz="1000" dirty="0">
              <a:solidFill>
                <a:srgbClr val="000000"/>
              </a:solidFill>
              <a:highlight>
                <a:srgbClr val="FFFF00"/>
              </a:highlight>
              <a:latin typeface="Consolas" panose="020B0609020204030204" pitchFamily="49" charset="0"/>
            </a:endParaRPr>
          </a:p>
          <a:p>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async</a:t>
            </a:r>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void</a:t>
            </a:r>
            <a:r>
              <a:rPr lang="en-US" sz="1000" dirty="0">
                <a:solidFill>
                  <a:srgbClr val="000000"/>
                </a:solidFill>
                <a:highlight>
                  <a:srgbClr val="FFFF00"/>
                </a:highlight>
                <a:latin typeface="Consolas" panose="020B0609020204030204" pitchFamily="49" charset="0"/>
              </a:rPr>
              <a:t> btn_Disney_Clicked(</a:t>
            </a:r>
            <a:r>
              <a:rPr lang="en-US" sz="1000" dirty="0">
                <a:solidFill>
                  <a:srgbClr val="0000FF"/>
                </a:solidFill>
                <a:highlight>
                  <a:srgbClr val="FFFF00"/>
                </a:highlight>
                <a:latin typeface="Consolas" panose="020B0609020204030204" pitchFamily="49" charset="0"/>
              </a:rPr>
              <a:t>object</a:t>
            </a:r>
            <a:r>
              <a:rPr lang="en-US" sz="1000" dirty="0">
                <a:solidFill>
                  <a:srgbClr val="000000"/>
                </a:solidFill>
                <a:highlight>
                  <a:srgbClr val="FFFF00"/>
                </a:highlight>
                <a:latin typeface="Consolas" panose="020B0609020204030204" pitchFamily="49" charset="0"/>
              </a:rPr>
              <a:t> sender, EventArgs e)</a:t>
            </a:r>
          </a:p>
          <a:p>
            <a:r>
              <a:rPr lang="es-DO" sz="1000" dirty="0">
                <a:solidFill>
                  <a:srgbClr val="000000"/>
                </a:solidFill>
                <a:highlight>
                  <a:srgbClr val="FFFF00"/>
                </a:highlight>
                <a:latin typeface="Consolas" panose="020B0609020204030204" pitchFamily="49" charset="0"/>
              </a:rPr>
              <a:t>        {</a:t>
            </a:r>
          </a:p>
          <a:p>
            <a:r>
              <a:rPr lang="es-DO" sz="1000" dirty="0">
                <a:solidFill>
                  <a:srgbClr val="000000"/>
                </a:solidFill>
                <a:highlight>
                  <a:srgbClr val="FFFF00"/>
                </a:highlight>
                <a:latin typeface="Consolas" panose="020B0609020204030204" pitchFamily="49" charset="0"/>
              </a:rPr>
              <a:t>            </a:t>
            </a:r>
            <a:r>
              <a:rPr lang="es-DO" sz="1000" dirty="0">
                <a:solidFill>
                  <a:srgbClr val="0000FF"/>
                </a:solidFill>
                <a:highlight>
                  <a:srgbClr val="FFFF00"/>
                </a:highlight>
                <a:latin typeface="Consolas" panose="020B0609020204030204" pitchFamily="49" charset="0"/>
              </a:rPr>
              <a:t>await</a:t>
            </a:r>
            <a:r>
              <a:rPr lang="es-DO" sz="1000" dirty="0">
                <a:solidFill>
                  <a:srgbClr val="000000"/>
                </a:solidFill>
                <a:highlight>
                  <a:srgbClr val="FFFF00"/>
                </a:highlight>
                <a:latin typeface="Consolas" panose="020B0609020204030204" pitchFamily="49" charset="0"/>
              </a:rPr>
              <a:t> Navigation.PushAsync(</a:t>
            </a:r>
            <a:r>
              <a:rPr lang="es-DO" sz="1000" dirty="0">
                <a:solidFill>
                  <a:srgbClr val="0000FF"/>
                </a:solidFill>
                <a:highlight>
                  <a:srgbClr val="FFFF00"/>
                </a:highlight>
                <a:latin typeface="Consolas" panose="020B0609020204030204" pitchFamily="49" charset="0"/>
              </a:rPr>
              <a:t>new</a:t>
            </a:r>
            <a:r>
              <a:rPr lang="es-DO" sz="1000" dirty="0">
                <a:solidFill>
                  <a:srgbClr val="000000"/>
                </a:solidFill>
                <a:highlight>
                  <a:srgbClr val="FFFF00"/>
                </a:highlight>
                <a:latin typeface="Consolas" panose="020B0609020204030204" pitchFamily="49" charset="0"/>
              </a:rPr>
              <a:t> DisneyPlus());</a:t>
            </a:r>
          </a:p>
          <a:p>
            <a:endParaRPr lang="es-DO" sz="1000" dirty="0">
              <a:solidFill>
                <a:srgbClr val="000000"/>
              </a:solidFill>
              <a:highlight>
                <a:srgbClr val="FFFF00"/>
              </a:highlight>
              <a:latin typeface="Consolas" panose="020B0609020204030204" pitchFamily="49" charset="0"/>
            </a:endParaRPr>
          </a:p>
          <a:p>
            <a:r>
              <a:rPr lang="es-DO" sz="1000" dirty="0">
                <a:solidFill>
                  <a:srgbClr val="000000"/>
                </a:solidFill>
                <a:highlight>
                  <a:srgbClr val="FFFF00"/>
                </a:highlight>
                <a:latin typeface="Consolas" panose="020B0609020204030204" pitchFamily="49" charset="0"/>
              </a:rPr>
              <a:t>        }</a:t>
            </a:r>
          </a:p>
          <a:p>
            <a:endParaRPr lang="es-DO" sz="1000" dirty="0">
              <a:solidFill>
                <a:srgbClr val="000000"/>
              </a:solidFill>
              <a:highlight>
                <a:srgbClr val="FFFF00"/>
              </a:highlight>
              <a:latin typeface="Consolas" panose="020B0609020204030204" pitchFamily="49" charset="0"/>
            </a:endParaRPr>
          </a:p>
          <a:p>
            <a:r>
              <a:rPr lang="es-DO" sz="1000" dirty="0">
                <a:solidFill>
                  <a:srgbClr val="000000"/>
                </a:solidFill>
                <a:highlight>
                  <a:srgbClr val="FFFF00"/>
                </a:highlight>
                <a:latin typeface="Consolas" panose="020B0609020204030204" pitchFamily="49" charset="0"/>
              </a:rPr>
              <a:t>        </a:t>
            </a:r>
            <a:r>
              <a:rPr lang="es-DO" sz="1000" dirty="0">
                <a:solidFill>
                  <a:srgbClr val="0000FF"/>
                </a:solidFill>
                <a:highlight>
                  <a:srgbClr val="FFFF00"/>
                </a:highlight>
                <a:latin typeface="Consolas" panose="020B0609020204030204" pitchFamily="49" charset="0"/>
              </a:rPr>
              <a:t>async</a:t>
            </a:r>
            <a:r>
              <a:rPr lang="es-DO" sz="1000" dirty="0">
                <a:solidFill>
                  <a:srgbClr val="000000"/>
                </a:solidFill>
                <a:highlight>
                  <a:srgbClr val="FFFF00"/>
                </a:highlight>
                <a:latin typeface="Consolas" panose="020B0609020204030204" pitchFamily="49" charset="0"/>
              </a:rPr>
              <a:t> </a:t>
            </a:r>
            <a:r>
              <a:rPr lang="es-DO" sz="1000" dirty="0">
                <a:solidFill>
                  <a:srgbClr val="0000FF"/>
                </a:solidFill>
                <a:highlight>
                  <a:srgbClr val="FFFF00"/>
                </a:highlight>
                <a:latin typeface="Consolas" panose="020B0609020204030204" pitchFamily="49" charset="0"/>
              </a:rPr>
              <a:t>void</a:t>
            </a:r>
            <a:r>
              <a:rPr lang="es-DO" sz="1000" dirty="0">
                <a:solidFill>
                  <a:srgbClr val="000000"/>
                </a:solidFill>
                <a:highlight>
                  <a:srgbClr val="FFFF00"/>
                </a:highlight>
                <a:latin typeface="Consolas" panose="020B0609020204030204" pitchFamily="49" charset="0"/>
              </a:rPr>
              <a:t> btn_HBO_Clicked(</a:t>
            </a:r>
            <a:r>
              <a:rPr lang="es-DO" sz="1000" dirty="0">
                <a:solidFill>
                  <a:srgbClr val="0000FF"/>
                </a:solidFill>
                <a:highlight>
                  <a:srgbClr val="FFFF00"/>
                </a:highlight>
                <a:latin typeface="Consolas" panose="020B0609020204030204" pitchFamily="49" charset="0"/>
              </a:rPr>
              <a:t>object</a:t>
            </a:r>
            <a:r>
              <a:rPr lang="es-DO" sz="1000" dirty="0">
                <a:solidFill>
                  <a:srgbClr val="000000"/>
                </a:solidFill>
                <a:highlight>
                  <a:srgbClr val="FFFF00"/>
                </a:highlight>
                <a:latin typeface="Consolas" panose="020B0609020204030204" pitchFamily="49" charset="0"/>
              </a:rPr>
              <a:t> sender, EventArgs e)</a:t>
            </a:r>
          </a:p>
          <a:p>
            <a:r>
              <a:rPr lang="es-DO" sz="1000" dirty="0">
                <a:solidFill>
                  <a:srgbClr val="000000"/>
                </a:solidFill>
                <a:highlight>
                  <a:srgbClr val="FFFF00"/>
                </a:highlight>
                <a:latin typeface="Consolas" panose="020B0609020204030204" pitchFamily="49" charset="0"/>
              </a:rPr>
              <a:t>        {</a:t>
            </a:r>
          </a:p>
          <a:p>
            <a:r>
              <a:rPr lang="en-US" sz="1000" dirty="0">
                <a:solidFill>
                  <a:srgbClr val="000000"/>
                </a:solidFill>
                <a:highlight>
                  <a:srgbClr val="FFFF00"/>
                </a:highlight>
                <a:latin typeface="Consolas" panose="020B0609020204030204" pitchFamily="49" charset="0"/>
              </a:rPr>
              <a:t>            </a:t>
            </a:r>
            <a:r>
              <a:rPr lang="en-US" sz="1000" dirty="0">
                <a:solidFill>
                  <a:srgbClr val="0000FF"/>
                </a:solidFill>
                <a:highlight>
                  <a:srgbClr val="FFFF00"/>
                </a:highlight>
                <a:latin typeface="Consolas" panose="020B0609020204030204" pitchFamily="49" charset="0"/>
              </a:rPr>
              <a:t>await</a:t>
            </a:r>
            <a:r>
              <a:rPr lang="en-US" sz="1000" dirty="0">
                <a:solidFill>
                  <a:srgbClr val="000000"/>
                </a:solidFill>
                <a:highlight>
                  <a:srgbClr val="FFFF00"/>
                </a:highlight>
                <a:latin typeface="Consolas" panose="020B0609020204030204" pitchFamily="49" charset="0"/>
              </a:rPr>
              <a:t> Navigation.PushAsync(</a:t>
            </a:r>
            <a:r>
              <a:rPr lang="en-US" sz="1000" dirty="0">
                <a:solidFill>
                  <a:srgbClr val="0000FF"/>
                </a:solidFill>
                <a:highlight>
                  <a:srgbClr val="FFFF00"/>
                </a:highlight>
                <a:latin typeface="Consolas" panose="020B0609020204030204" pitchFamily="49" charset="0"/>
              </a:rPr>
              <a:t>new</a:t>
            </a:r>
            <a:r>
              <a:rPr lang="en-US" sz="1000" dirty="0">
                <a:solidFill>
                  <a:srgbClr val="000000"/>
                </a:solidFill>
                <a:highlight>
                  <a:srgbClr val="FFFF00"/>
                </a:highlight>
                <a:latin typeface="Consolas" panose="020B0609020204030204" pitchFamily="49" charset="0"/>
              </a:rPr>
              <a:t> HBO());</a:t>
            </a:r>
          </a:p>
          <a:p>
            <a:endParaRPr lang="es-DO" sz="1000" dirty="0">
              <a:solidFill>
                <a:srgbClr val="000000"/>
              </a:solidFill>
              <a:highlight>
                <a:srgbClr val="FFFF00"/>
              </a:highlight>
              <a:latin typeface="Consolas" panose="020B0609020204030204" pitchFamily="49" charset="0"/>
            </a:endParaRPr>
          </a:p>
          <a:p>
            <a:r>
              <a:rPr lang="es-DO" sz="1000" dirty="0">
                <a:solidFill>
                  <a:srgbClr val="000000"/>
                </a:solidFill>
                <a:highlight>
                  <a:srgbClr val="FFFF00"/>
                </a:highlight>
                <a:latin typeface="Consolas" panose="020B0609020204030204" pitchFamily="49" charset="0"/>
              </a:rPr>
              <a:t>        }</a:t>
            </a:r>
          </a:p>
          <a:p>
            <a:endParaRPr lang="es-DO" sz="1000" dirty="0">
              <a:solidFill>
                <a:srgbClr val="000000"/>
              </a:solidFill>
              <a:highlight>
                <a:srgbClr val="FFFF00"/>
              </a:highlight>
              <a:latin typeface="Consolas" panose="020B0609020204030204" pitchFamily="49" charset="0"/>
            </a:endParaRPr>
          </a:p>
          <a:p>
            <a:endParaRPr lang="es-DO" sz="1000" dirty="0">
              <a:solidFill>
                <a:srgbClr val="000000"/>
              </a:solidFill>
              <a:highlight>
                <a:srgbClr val="FFFF00"/>
              </a:highlight>
              <a:latin typeface="Consolas" panose="020B0609020204030204" pitchFamily="49" charset="0"/>
            </a:endParaRPr>
          </a:p>
          <a:p>
            <a:r>
              <a:rPr lang="es-DO" sz="1000" dirty="0">
                <a:solidFill>
                  <a:srgbClr val="000000"/>
                </a:solidFill>
                <a:highlight>
                  <a:srgbClr val="FFFF00"/>
                </a:highlight>
                <a:latin typeface="Consolas" panose="020B0609020204030204" pitchFamily="49" charset="0"/>
              </a:rPr>
              <a:t>    }</a:t>
            </a:r>
          </a:p>
          <a:p>
            <a:r>
              <a:rPr lang="es-DO" sz="1000" dirty="0">
                <a:solidFill>
                  <a:srgbClr val="000000"/>
                </a:solidFill>
                <a:highlight>
                  <a:srgbClr val="FFFF00"/>
                </a:highlight>
                <a:latin typeface="Consolas" panose="020B0609020204030204" pitchFamily="49" charset="0"/>
              </a:rPr>
              <a:t>}</a:t>
            </a:r>
            <a:endParaRPr lang="es-DO" sz="1000" dirty="0">
              <a:highlight>
                <a:srgbClr val="FFFF00"/>
              </a:highlight>
            </a:endParaRPr>
          </a:p>
        </p:txBody>
      </p:sp>
      <p:cxnSp>
        <p:nvCxnSpPr>
          <p:cNvPr id="10" name="Conector recto de flecha 9">
            <a:extLst>
              <a:ext uri="{FF2B5EF4-FFF2-40B4-BE49-F238E27FC236}">
                <a16:creationId xmlns:a16="http://schemas.microsoft.com/office/drawing/2014/main" id="{23F53714-5DE5-54E5-B690-B34E44585D26}"/>
              </a:ext>
            </a:extLst>
          </p:cNvPr>
          <p:cNvCxnSpPr>
            <a:cxnSpLocks/>
            <a:endCxn id="8" idx="1"/>
          </p:cNvCxnSpPr>
          <p:nvPr/>
        </p:nvCxnSpPr>
        <p:spPr>
          <a:xfrm flipV="1">
            <a:off x="2606638" y="4137767"/>
            <a:ext cx="3967384" cy="244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CFDE4054-DB43-D015-306E-47A9D1CD9BCC}"/>
              </a:ext>
            </a:extLst>
          </p:cNvPr>
          <p:cNvSpPr txBox="1"/>
          <p:nvPr/>
        </p:nvSpPr>
        <p:spPr>
          <a:xfrm>
            <a:off x="2606638" y="76043"/>
            <a:ext cx="8951378" cy="1477328"/>
          </a:xfrm>
          <a:prstGeom prst="rect">
            <a:avLst/>
          </a:prstGeom>
          <a:noFill/>
        </p:spPr>
        <p:txBody>
          <a:bodyPr wrap="square" rtlCol="0">
            <a:spAutoFit/>
          </a:bodyPr>
          <a:lstStyle/>
          <a:p>
            <a:pPr algn="ctr"/>
            <a:r>
              <a:rPr lang="es-DO" dirty="0"/>
              <a:t>Esto seria el codigo en cada caso para manejar los Eventos, lo colocamos aquí debajo del anterior o sustituimos el por el de los eventos. Pudiendo llamar el Evento clicked de cada uno, o escribiendo directamente el codigo con las funciones asíncronas con el Async y el Await indicando la funcion Navigation y su propiedad .PushAsync (intanciando el método (new y la pagina de contenido ());</a:t>
            </a:r>
          </a:p>
        </p:txBody>
      </p:sp>
      <p:sp>
        <p:nvSpPr>
          <p:cNvPr id="4" name="CuadroTexto 3">
            <a:extLst>
              <a:ext uri="{FF2B5EF4-FFF2-40B4-BE49-F238E27FC236}">
                <a16:creationId xmlns:a16="http://schemas.microsoft.com/office/drawing/2014/main" id="{6955FF1F-CBC9-6434-4BA3-B5C751EFA9C7}"/>
              </a:ext>
            </a:extLst>
          </p:cNvPr>
          <p:cNvSpPr txBox="1"/>
          <p:nvPr/>
        </p:nvSpPr>
        <p:spPr>
          <a:xfrm>
            <a:off x="795528" y="6394337"/>
            <a:ext cx="2212848" cy="369332"/>
          </a:xfrm>
          <a:prstGeom prst="rect">
            <a:avLst/>
          </a:prstGeom>
          <a:noFill/>
        </p:spPr>
        <p:txBody>
          <a:bodyPr wrap="square" rtlCol="0">
            <a:spAutoFit/>
          </a:bodyPr>
          <a:lstStyle/>
          <a:p>
            <a:r>
              <a:rPr lang="es-DO" dirty="0">
                <a:highlight>
                  <a:srgbClr val="FFFF00"/>
                </a:highlight>
              </a:rPr>
              <a:t>Desde aquí copiar</a:t>
            </a:r>
          </a:p>
        </p:txBody>
      </p:sp>
    </p:spTree>
    <p:extLst>
      <p:ext uri="{BB962C8B-B14F-4D97-AF65-F5344CB8AC3E}">
        <p14:creationId xmlns:p14="http://schemas.microsoft.com/office/powerpoint/2010/main" val="283656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707929-EBCD-D465-B5C1-0840667DB2FC}"/>
              </a:ext>
            </a:extLst>
          </p:cNvPr>
          <p:cNvPicPr>
            <a:picLocks noChangeAspect="1"/>
          </p:cNvPicPr>
          <p:nvPr/>
        </p:nvPicPr>
        <p:blipFill>
          <a:blip r:embed="rId2"/>
          <a:stretch>
            <a:fillRect/>
          </a:stretch>
        </p:blipFill>
        <p:spPr>
          <a:xfrm>
            <a:off x="457200" y="764118"/>
            <a:ext cx="2617291" cy="6000619"/>
          </a:xfrm>
          <a:prstGeom prst="rect">
            <a:avLst/>
          </a:prstGeom>
        </p:spPr>
      </p:pic>
      <p:pic>
        <p:nvPicPr>
          <p:cNvPr id="5" name="Imagen 4">
            <a:extLst>
              <a:ext uri="{FF2B5EF4-FFF2-40B4-BE49-F238E27FC236}">
                <a16:creationId xmlns:a16="http://schemas.microsoft.com/office/drawing/2014/main" id="{F941701D-AFE8-A4C0-2DAB-ABE53AB808CA}"/>
              </a:ext>
            </a:extLst>
          </p:cNvPr>
          <p:cNvPicPr>
            <a:picLocks noChangeAspect="1"/>
          </p:cNvPicPr>
          <p:nvPr/>
        </p:nvPicPr>
        <p:blipFill>
          <a:blip r:embed="rId3"/>
          <a:stretch>
            <a:fillRect/>
          </a:stretch>
        </p:blipFill>
        <p:spPr>
          <a:xfrm>
            <a:off x="3563386" y="734979"/>
            <a:ext cx="2617291" cy="6077301"/>
          </a:xfrm>
          <a:prstGeom prst="rect">
            <a:avLst/>
          </a:prstGeom>
        </p:spPr>
      </p:pic>
      <p:pic>
        <p:nvPicPr>
          <p:cNvPr id="7" name="Imagen 6">
            <a:extLst>
              <a:ext uri="{FF2B5EF4-FFF2-40B4-BE49-F238E27FC236}">
                <a16:creationId xmlns:a16="http://schemas.microsoft.com/office/drawing/2014/main" id="{A8511E7A-FC8F-4B96-1923-F8DE56DC4709}"/>
              </a:ext>
            </a:extLst>
          </p:cNvPr>
          <p:cNvPicPr>
            <a:picLocks noChangeAspect="1"/>
          </p:cNvPicPr>
          <p:nvPr/>
        </p:nvPicPr>
        <p:blipFill>
          <a:blip r:embed="rId4"/>
          <a:stretch>
            <a:fillRect/>
          </a:stretch>
        </p:blipFill>
        <p:spPr>
          <a:xfrm>
            <a:off x="6570792" y="807464"/>
            <a:ext cx="2597315" cy="5995671"/>
          </a:xfrm>
          <a:prstGeom prst="rect">
            <a:avLst/>
          </a:prstGeom>
        </p:spPr>
      </p:pic>
      <p:pic>
        <p:nvPicPr>
          <p:cNvPr id="9" name="Imagen 8">
            <a:extLst>
              <a:ext uri="{FF2B5EF4-FFF2-40B4-BE49-F238E27FC236}">
                <a16:creationId xmlns:a16="http://schemas.microsoft.com/office/drawing/2014/main" id="{F2812534-1CB6-6928-02AD-BD6DBEC67026}"/>
              </a:ext>
            </a:extLst>
          </p:cNvPr>
          <p:cNvPicPr>
            <a:picLocks noChangeAspect="1"/>
          </p:cNvPicPr>
          <p:nvPr/>
        </p:nvPicPr>
        <p:blipFill>
          <a:blip r:embed="rId5"/>
          <a:stretch>
            <a:fillRect/>
          </a:stretch>
        </p:blipFill>
        <p:spPr>
          <a:xfrm>
            <a:off x="9517793" y="821471"/>
            <a:ext cx="2582423" cy="5955711"/>
          </a:xfrm>
          <a:prstGeom prst="rect">
            <a:avLst/>
          </a:prstGeom>
        </p:spPr>
      </p:pic>
      <p:sp>
        <p:nvSpPr>
          <p:cNvPr id="10" name="CuadroTexto 9">
            <a:extLst>
              <a:ext uri="{FF2B5EF4-FFF2-40B4-BE49-F238E27FC236}">
                <a16:creationId xmlns:a16="http://schemas.microsoft.com/office/drawing/2014/main" id="{B18C6036-D700-AE49-053B-85542B035BD1}"/>
              </a:ext>
            </a:extLst>
          </p:cNvPr>
          <p:cNvSpPr txBox="1"/>
          <p:nvPr/>
        </p:nvSpPr>
        <p:spPr>
          <a:xfrm>
            <a:off x="193548" y="95636"/>
            <a:ext cx="11804904" cy="646331"/>
          </a:xfrm>
          <a:prstGeom prst="rect">
            <a:avLst/>
          </a:prstGeom>
          <a:noFill/>
        </p:spPr>
        <p:txBody>
          <a:bodyPr wrap="square" rtlCol="0">
            <a:spAutoFit/>
          </a:bodyPr>
          <a:lstStyle/>
          <a:p>
            <a:pPr algn="ctr"/>
            <a:r>
              <a:rPr lang="en-US" dirty="0"/>
              <a:t>Este seria el Resultado final de nuestro pequeño Carrusel, el cual vemos como nos nuestra galleria, y como ahora debajo aparecen los Botones con los Iconos, los cuales al precionarlos nos llevaran a cada plataforma.</a:t>
            </a:r>
            <a:endParaRPr lang="es-DO" dirty="0"/>
          </a:p>
        </p:txBody>
      </p:sp>
    </p:spTree>
    <p:extLst>
      <p:ext uri="{BB962C8B-B14F-4D97-AF65-F5344CB8AC3E}">
        <p14:creationId xmlns:p14="http://schemas.microsoft.com/office/powerpoint/2010/main" val="724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46752E3-EA66-F515-A56B-4A8520DEB089}"/>
              </a:ext>
            </a:extLst>
          </p:cNvPr>
          <p:cNvPicPr>
            <a:picLocks noChangeAspect="1"/>
          </p:cNvPicPr>
          <p:nvPr/>
        </p:nvPicPr>
        <p:blipFill>
          <a:blip r:embed="rId2"/>
          <a:stretch>
            <a:fillRect/>
          </a:stretch>
        </p:blipFill>
        <p:spPr>
          <a:xfrm>
            <a:off x="4026353" y="49615"/>
            <a:ext cx="2947974" cy="6758770"/>
          </a:xfrm>
          <a:prstGeom prst="rect">
            <a:avLst/>
          </a:prstGeom>
        </p:spPr>
      </p:pic>
      <p:cxnSp>
        <p:nvCxnSpPr>
          <p:cNvPr id="4" name="Conector recto de flecha 3">
            <a:extLst>
              <a:ext uri="{FF2B5EF4-FFF2-40B4-BE49-F238E27FC236}">
                <a16:creationId xmlns:a16="http://schemas.microsoft.com/office/drawing/2014/main" id="{4650DEEB-A3AC-A46F-A42F-19A3773C63B7}"/>
              </a:ext>
            </a:extLst>
          </p:cNvPr>
          <p:cNvCxnSpPr>
            <a:cxnSpLocks/>
          </p:cNvCxnSpPr>
          <p:nvPr/>
        </p:nvCxnSpPr>
        <p:spPr>
          <a:xfrm flipV="1">
            <a:off x="6254496" y="658368"/>
            <a:ext cx="2542032" cy="1645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A647A025-5A62-4F3E-36AA-E836CC30DA3A}"/>
              </a:ext>
            </a:extLst>
          </p:cNvPr>
          <p:cNvCxnSpPr>
            <a:cxnSpLocks/>
          </p:cNvCxnSpPr>
          <p:nvPr/>
        </p:nvCxnSpPr>
        <p:spPr>
          <a:xfrm>
            <a:off x="7029192" y="1707553"/>
            <a:ext cx="1963163" cy="75675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A17EA2EF-9F8F-3D30-89AA-B9EBF932345D}"/>
              </a:ext>
            </a:extLst>
          </p:cNvPr>
          <p:cNvCxnSpPr>
            <a:cxnSpLocks/>
          </p:cNvCxnSpPr>
          <p:nvPr/>
        </p:nvCxnSpPr>
        <p:spPr>
          <a:xfrm flipV="1">
            <a:off x="6738625" y="1338072"/>
            <a:ext cx="2057903" cy="342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D4CC623-1001-6A4E-E7AB-E88F3AE92FCE}"/>
              </a:ext>
            </a:extLst>
          </p:cNvPr>
          <p:cNvCxnSpPr>
            <a:cxnSpLocks/>
          </p:cNvCxnSpPr>
          <p:nvPr/>
        </p:nvCxnSpPr>
        <p:spPr>
          <a:xfrm flipH="1">
            <a:off x="2984298" y="1338072"/>
            <a:ext cx="1143197" cy="17983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6AC0B628-AA9A-F830-6DB8-6ED32889D09A}"/>
              </a:ext>
            </a:extLst>
          </p:cNvPr>
          <p:cNvCxnSpPr>
            <a:cxnSpLocks/>
          </p:cNvCxnSpPr>
          <p:nvPr/>
        </p:nvCxnSpPr>
        <p:spPr>
          <a:xfrm flipH="1">
            <a:off x="2788920" y="3476491"/>
            <a:ext cx="1143197" cy="23487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20EE59E4-7FB8-0FAF-0B55-C95AA609885C}"/>
              </a:ext>
            </a:extLst>
          </p:cNvPr>
          <p:cNvCxnSpPr>
            <a:cxnSpLocks/>
            <a:stCxn id="23" idx="3"/>
          </p:cNvCxnSpPr>
          <p:nvPr/>
        </p:nvCxnSpPr>
        <p:spPr>
          <a:xfrm>
            <a:off x="7013590" y="5755510"/>
            <a:ext cx="1654922" cy="22466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3FD37785-1AF2-0ECB-F1E1-8301F29564C8}"/>
              </a:ext>
            </a:extLst>
          </p:cNvPr>
          <p:cNvSpPr/>
          <p:nvPr/>
        </p:nvSpPr>
        <p:spPr>
          <a:xfrm>
            <a:off x="3940617" y="658367"/>
            <a:ext cx="3118552" cy="274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7" name="Rectángulo 16">
            <a:extLst>
              <a:ext uri="{FF2B5EF4-FFF2-40B4-BE49-F238E27FC236}">
                <a16:creationId xmlns:a16="http://schemas.microsoft.com/office/drawing/2014/main" id="{59F87194-2602-349F-059D-5676ABFCF5E4}"/>
              </a:ext>
            </a:extLst>
          </p:cNvPr>
          <p:cNvSpPr/>
          <p:nvPr/>
        </p:nvSpPr>
        <p:spPr>
          <a:xfrm>
            <a:off x="3910640" y="1036994"/>
            <a:ext cx="3118552" cy="756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8" name="Rectángulo 17">
            <a:extLst>
              <a:ext uri="{FF2B5EF4-FFF2-40B4-BE49-F238E27FC236}">
                <a16:creationId xmlns:a16="http://schemas.microsoft.com/office/drawing/2014/main" id="{B8DFEE98-7317-DCC6-93EF-E983DF3887AF}"/>
              </a:ext>
            </a:extLst>
          </p:cNvPr>
          <p:cNvSpPr/>
          <p:nvPr/>
        </p:nvSpPr>
        <p:spPr>
          <a:xfrm>
            <a:off x="5162809" y="1189395"/>
            <a:ext cx="1576320" cy="4473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9" name="Rectángulo 18">
            <a:extLst>
              <a:ext uri="{FF2B5EF4-FFF2-40B4-BE49-F238E27FC236}">
                <a16:creationId xmlns:a16="http://schemas.microsoft.com/office/drawing/2014/main" id="{86421B5D-F5BF-498D-BE7C-85D04266D2B7}"/>
              </a:ext>
            </a:extLst>
          </p:cNvPr>
          <p:cNvSpPr/>
          <p:nvPr/>
        </p:nvSpPr>
        <p:spPr>
          <a:xfrm>
            <a:off x="4185351" y="1038855"/>
            <a:ext cx="742260" cy="668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Rectángulo 19">
            <a:extLst>
              <a:ext uri="{FF2B5EF4-FFF2-40B4-BE49-F238E27FC236}">
                <a16:creationId xmlns:a16="http://schemas.microsoft.com/office/drawing/2014/main" id="{FC6FF7EB-58AC-E777-427D-C731CBC5D509}"/>
              </a:ext>
            </a:extLst>
          </p:cNvPr>
          <p:cNvSpPr/>
          <p:nvPr/>
        </p:nvSpPr>
        <p:spPr>
          <a:xfrm>
            <a:off x="3914989" y="1800091"/>
            <a:ext cx="3118552" cy="3549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3" name="Rectángulo 22">
            <a:extLst>
              <a:ext uri="{FF2B5EF4-FFF2-40B4-BE49-F238E27FC236}">
                <a16:creationId xmlns:a16="http://schemas.microsoft.com/office/drawing/2014/main" id="{30DEBD5C-8DED-3B4E-DE7D-61078629D2AA}"/>
              </a:ext>
            </a:extLst>
          </p:cNvPr>
          <p:cNvSpPr/>
          <p:nvPr/>
        </p:nvSpPr>
        <p:spPr>
          <a:xfrm>
            <a:off x="3895038" y="5439403"/>
            <a:ext cx="3118552" cy="632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25" name="Conector recto de flecha 24">
            <a:extLst>
              <a:ext uri="{FF2B5EF4-FFF2-40B4-BE49-F238E27FC236}">
                <a16:creationId xmlns:a16="http://schemas.microsoft.com/office/drawing/2014/main" id="{D0FFE524-D3B4-9272-682E-1CF404318FD9}"/>
              </a:ext>
            </a:extLst>
          </p:cNvPr>
          <p:cNvCxnSpPr>
            <a:cxnSpLocks/>
          </p:cNvCxnSpPr>
          <p:nvPr/>
        </p:nvCxnSpPr>
        <p:spPr>
          <a:xfrm flipH="1">
            <a:off x="2788920" y="5697809"/>
            <a:ext cx="1463040" cy="28236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FA1BF881-04E2-F43C-AD0F-1DB48E7FA27D}"/>
              </a:ext>
            </a:extLst>
          </p:cNvPr>
          <p:cNvCxnSpPr/>
          <p:nvPr/>
        </p:nvCxnSpPr>
        <p:spPr>
          <a:xfrm>
            <a:off x="8869680" y="740664"/>
            <a:ext cx="279806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A670C1FB-9F42-1D39-C75B-9F90E3C5F156}"/>
              </a:ext>
            </a:extLst>
          </p:cNvPr>
          <p:cNvCxnSpPr/>
          <p:nvPr/>
        </p:nvCxnSpPr>
        <p:spPr>
          <a:xfrm>
            <a:off x="8992355" y="1372274"/>
            <a:ext cx="279806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8894769D-C2A0-5786-5E19-A88CAFB5A0F9}"/>
              </a:ext>
            </a:extLst>
          </p:cNvPr>
          <p:cNvCxnSpPr/>
          <p:nvPr/>
        </p:nvCxnSpPr>
        <p:spPr>
          <a:xfrm>
            <a:off x="9108179" y="2695106"/>
            <a:ext cx="279806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B84FC89E-FF4B-A0CB-5261-2E8E75AA792F}"/>
              </a:ext>
            </a:extLst>
          </p:cNvPr>
          <p:cNvCxnSpPr/>
          <p:nvPr/>
        </p:nvCxnSpPr>
        <p:spPr>
          <a:xfrm>
            <a:off x="8796528" y="6071616"/>
            <a:ext cx="279806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FFCF6EDC-8DB4-7B33-6BC4-EFE76444B36D}"/>
              </a:ext>
            </a:extLst>
          </p:cNvPr>
          <p:cNvCxnSpPr/>
          <p:nvPr/>
        </p:nvCxnSpPr>
        <p:spPr>
          <a:xfrm>
            <a:off x="195520" y="6004560"/>
            <a:ext cx="279806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F010FADE-90E6-03A9-C402-D838BFF75785}"/>
              </a:ext>
            </a:extLst>
          </p:cNvPr>
          <p:cNvCxnSpPr/>
          <p:nvPr/>
        </p:nvCxnSpPr>
        <p:spPr>
          <a:xfrm>
            <a:off x="195520" y="3779520"/>
            <a:ext cx="279806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50820BD9-DEB3-290C-F62B-7CCD94C17D87}"/>
              </a:ext>
            </a:extLst>
          </p:cNvPr>
          <p:cNvCxnSpPr/>
          <p:nvPr/>
        </p:nvCxnSpPr>
        <p:spPr>
          <a:xfrm>
            <a:off x="287408" y="1609345"/>
            <a:ext cx="279806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047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D6CCC38-E823-55F8-B6DB-4352313A87B3}"/>
              </a:ext>
            </a:extLst>
          </p:cNvPr>
          <p:cNvPicPr>
            <a:picLocks noChangeAspect="1"/>
          </p:cNvPicPr>
          <p:nvPr/>
        </p:nvPicPr>
        <p:blipFill>
          <a:blip r:embed="rId2"/>
          <a:stretch>
            <a:fillRect/>
          </a:stretch>
        </p:blipFill>
        <p:spPr>
          <a:xfrm>
            <a:off x="3021608" y="273575"/>
            <a:ext cx="2676553" cy="6310850"/>
          </a:xfrm>
          <a:prstGeom prst="rect">
            <a:avLst/>
          </a:prstGeom>
        </p:spPr>
      </p:pic>
      <p:pic>
        <p:nvPicPr>
          <p:cNvPr id="5" name="Imagen 4">
            <a:extLst>
              <a:ext uri="{FF2B5EF4-FFF2-40B4-BE49-F238E27FC236}">
                <a16:creationId xmlns:a16="http://schemas.microsoft.com/office/drawing/2014/main" id="{3E200AF1-B42E-80BE-B881-256789BAB5BB}"/>
              </a:ext>
            </a:extLst>
          </p:cNvPr>
          <p:cNvPicPr>
            <a:picLocks noChangeAspect="1"/>
          </p:cNvPicPr>
          <p:nvPr/>
        </p:nvPicPr>
        <p:blipFill>
          <a:blip r:embed="rId3"/>
          <a:stretch>
            <a:fillRect/>
          </a:stretch>
        </p:blipFill>
        <p:spPr>
          <a:xfrm>
            <a:off x="6402841" y="210312"/>
            <a:ext cx="2767551" cy="6437376"/>
          </a:xfrm>
          <a:prstGeom prst="rect">
            <a:avLst/>
          </a:prstGeom>
        </p:spPr>
      </p:pic>
    </p:spTree>
    <p:extLst>
      <p:ext uri="{BB962C8B-B14F-4D97-AF65-F5344CB8AC3E}">
        <p14:creationId xmlns:p14="http://schemas.microsoft.com/office/powerpoint/2010/main" val="2449016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31CBA29-3760-31E0-9AF5-71797AEB69CC}"/>
              </a:ext>
            </a:extLst>
          </p:cNvPr>
          <p:cNvPicPr>
            <a:picLocks noChangeAspect="1"/>
          </p:cNvPicPr>
          <p:nvPr/>
        </p:nvPicPr>
        <p:blipFill>
          <a:blip r:embed="rId2"/>
          <a:stretch>
            <a:fillRect/>
          </a:stretch>
        </p:blipFill>
        <p:spPr>
          <a:xfrm>
            <a:off x="440108" y="428690"/>
            <a:ext cx="2617291" cy="6000619"/>
          </a:xfrm>
          <a:prstGeom prst="rect">
            <a:avLst/>
          </a:prstGeom>
        </p:spPr>
      </p:pic>
      <p:cxnSp>
        <p:nvCxnSpPr>
          <p:cNvPr id="4" name="Conector recto de flecha 3">
            <a:extLst>
              <a:ext uri="{FF2B5EF4-FFF2-40B4-BE49-F238E27FC236}">
                <a16:creationId xmlns:a16="http://schemas.microsoft.com/office/drawing/2014/main" id="{FFA5DCF7-665A-684E-9992-6BD22ECF537B}"/>
              </a:ext>
            </a:extLst>
          </p:cNvPr>
          <p:cNvCxnSpPr/>
          <p:nvPr/>
        </p:nvCxnSpPr>
        <p:spPr>
          <a:xfrm>
            <a:off x="2375731" y="1119499"/>
            <a:ext cx="261501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Conector recto de flecha 4">
            <a:extLst>
              <a:ext uri="{FF2B5EF4-FFF2-40B4-BE49-F238E27FC236}">
                <a16:creationId xmlns:a16="http://schemas.microsoft.com/office/drawing/2014/main" id="{40567BFF-4033-BBEE-C488-6C2B0E8C00A8}"/>
              </a:ext>
            </a:extLst>
          </p:cNvPr>
          <p:cNvCxnSpPr>
            <a:cxnSpLocks/>
          </p:cNvCxnSpPr>
          <p:nvPr/>
        </p:nvCxnSpPr>
        <p:spPr>
          <a:xfrm>
            <a:off x="1196340" y="1706880"/>
            <a:ext cx="2410556" cy="4111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71551291-6F6B-DC1B-F7DD-F2B37E941D3C}"/>
              </a:ext>
            </a:extLst>
          </p:cNvPr>
          <p:cNvCxnSpPr/>
          <p:nvPr/>
        </p:nvCxnSpPr>
        <p:spPr>
          <a:xfrm>
            <a:off x="2828871" y="1601832"/>
            <a:ext cx="261501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446DD317-CAA0-7F49-E3F9-617A1401DC1C}"/>
              </a:ext>
            </a:extLst>
          </p:cNvPr>
          <p:cNvCxnSpPr>
            <a:cxnSpLocks/>
          </p:cNvCxnSpPr>
          <p:nvPr/>
        </p:nvCxnSpPr>
        <p:spPr>
          <a:xfrm>
            <a:off x="2774534" y="3268766"/>
            <a:ext cx="56687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2F66E9AA-BDD1-D728-0AC9-548D881C2FD4}"/>
              </a:ext>
            </a:extLst>
          </p:cNvPr>
          <p:cNvCxnSpPr/>
          <p:nvPr/>
        </p:nvCxnSpPr>
        <p:spPr>
          <a:xfrm>
            <a:off x="2978209" y="5455065"/>
            <a:ext cx="261501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7F84B335-BBF4-891C-F2C8-D57E8D95B095}"/>
              </a:ext>
            </a:extLst>
          </p:cNvPr>
          <p:cNvSpPr txBox="1"/>
          <p:nvPr/>
        </p:nvSpPr>
        <p:spPr>
          <a:xfrm>
            <a:off x="3606896" y="3610701"/>
            <a:ext cx="3345107" cy="307777"/>
          </a:xfrm>
          <a:prstGeom prst="rect">
            <a:avLst/>
          </a:prstGeom>
          <a:noFill/>
        </p:spPr>
        <p:txBody>
          <a:bodyPr wrap="square">
            <a:spAutoFit/>
          </a:bodyPr>
          <a:lstStyle/>
          <a:p>
            <a:r>
              <a:rPr lang="es-DO" sz="1400" b="1" u="sng" dirty="0">
                <a:solidFill>
                  <a:srgbClr val="000000"/>
                </a:solidFill>
                <a:latin typeface="Consolas" panose="020B0609020204030204" pitchFamily="49" charset="0"/>
              </a:rPr>
              <a:t>imgSlider.Images = imageSources;</a:t>
            </a:r>
          </a:p>
        </p:txBody>
      </p:sp>
      <p:sp>
        <p:nvSpPr>
          <p:cNvPr id="11" name="CuadroTexto 10">
            <a:extLst>
              <a:ext uri="{FF2B5EF4-FFF2-40B4-BE49-F238E27FC236}">
                <a16:creationId xmlns:a16="http://schemas.microsoft.com/office/drawing/2014/main" id="{1AC9D213-09EA-482B-474E-E5BBB06C7A46}"/>
              </a:ext>
            </a:extLst>
          </p:cNvPr>
          <p:cNvSpPr txBox="1"/>
          <p:nvPr/>
        </p:nvSpPr>
        <p:spPr>
          <a:xfrm>
            <a:off x="5161660" y="974221"/>
            <a:ext cx="2717562" cy="369332"/>
          </a:xfrm>
          <a:prstGeom prst="rect">
            <a:avLst/>
          </a:prstGeom>
          <a:noFill/>
        </p:spPr>
        <p:txBody>
          <a:bodyPr wrap="square" rtlCol="0">
            <a:spAutoFit/>
          </a:bodyPr>
          <a:lstStyle/>
          <a:p>
            <a:r>
              <a:rPr lang="es-DO" dirty="0"/>
              <a:t>Title + Valor</a:t>
            </a:r>
          </a:p>
        </p:txBody>
      </p:sp>
      <p:sp>
        <p:nvSpPr>
          <p:cNvPr id="12" name="CuadroTexto 11">
            <a:extLst>
              <a:ext uri="{FF2B5EF4-FFF2-40B4-BE49-F238E27FC236}">
                <a16:creationId xmlns:a16="http://schemas.microsoft.com/office/drawing/2014/main" id="{07271FEA-4347-4CAB-64B3-92A8345781F7}"/>
              </a:ext>
            </a:extLst>
          </p:cNvPr>
          <p:cNvSpPr txBox="1"/>
          <p:nvPr/>
        </p:nvSpPr>
        <p:spPr>
          <a:xfrm>
            <a:off x="5593222" y="1437391"/>
            <a:ext cx="4046078" cy="369332"/>
          </a:xfrm>
          <a:prstGeom prst="rect">
            <a:avLst/>
          </a:prstGeom>
          <a:noFill/>
        </p:spPr>
        <p:txBody>
          <a:bodyPr wrap="square" rtlCol="0">
            <a:spAutoFit/>
          </a:bodyPr>
          <a:lstStyle/>
          <a:p>
            <a:r>
              <a:rPr lang="es-DO" dirty="0"/>
              <a:t>Label + Text + Valor + Propiedades</a:t>
            </a:r>
          </a:p>
        </p:txBody>
      </p:sp>
      <p:sp>
        <p:nvSpPr>
          <p:cNvPr id="14" name="CuadroTexto 13">
            <a:extLst>
              <a:ext uri="{FF2B5EF4-FFF2-40B4-BE49-F238E27FC236}">
                <a16:creationId xmlns:a16="http://schemas.microsoft.com/office/drawing/2014/main" id="{6DA14386-47C4-AE42-773A-33BF86A4EC8F}"/>
              </a:ext>
            </a:extLst>
          </p:cNvPr>
          <p:cNvSpPr txBox="1"/>
          <p:nvPr/>
        </p:nvSpPr>
        <p:spPr>
          <a:xfrm>
            <a:off x="3373309" y="2958953"/>
            <a:ext cx="8539527" cy="577081"/>
          </a:xfrm>
          <a:prstGeom prst="rect">
            <a:avLst/>
          </a:prstGeom>
          <a:noFill/>
        </p:spPr>
        <p:txBody>
          <a:bodyPr wrap="square">
            <a:spAutoFit/>
          </a:bodyPr>
          <a:lstStyle/>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StackLayout</a:t>
            </a:r>
            <a:r>
              <a:rPr lang="es-DO" sz="1050" dirty="0">
                <a:solidFill>
                  <a:srgbClr val="FF0000"/>
                </a:solidFill>
                <a:latin typeface="Consolas" panose="020B0609020204030204" pitchFamily="49" charset="0"/>
              </a:rPr>
              <a:t> HorizontalOptions</a:t>
            </a:r>
            <a:r>
              <a:rPr lang="es-DO" sz="1050" dirty="0">
                <a:solidFill>
                  <a:srgbClr val="0000FF"/>
                </a:solidFill>
                <a:latin typeface="Consolas" panose="020B0609020204030204" pitchFamily="49" charset="0"/>
              </a:rPr>
              <a:t>="Center"</a:t>
            </a:r>
            <a:r>
              <a:rPr lang="es-DO" sz="1050" dirty="0">
                <a:solidFill>
                  <a:srgbClr val="FF0000"/>
                </a:solidFill>
                <a:latin typeface="Consolas" panose="020B0609020204030204" pitchFamily="49" charset="0"/>
              </a:rPr>
              <a:t> VerticalOptions</a:t>
            </a:r>
            <a:r>
              <a:rPr lang="es-DO" sz="1050" dirty="0">
                <a:solidFill>
                  <a:srgbClr val="0000FF"/>
                </a:solidFill>
                <a:latin typeface="Consolas" panose="020B0609020204030204" pitchFamily="49" charset="0"/>
              </a:rPr>
              <a:t>="End"&gt;</a:t>
            </a:r>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controls</a:t>
            </a:r>
            <a:r>
              <a:rPr lang="en-US" sz="1050" dirty="0">
                <a:solidFill>
                  <a:srgbClr val="0000FF"/>
                </a:solidFill>
                <a:latin typeface="Consolas" panose="020B0609020204030204" pitchFamily="49" charset="0"/>
              </a:rPr>
              <a:t>:</a:t>
            </a:r>
            <a:r>
              <a:rPr lang="en-US" sz="1050" dirty="0">
                <a:solidFill>
                  <a:srgbClr val="A31515"/>
                </a:solidFill>
                <a:latin typeface="Consolas" panose="020B0609020204030204" pitchFamily="49" charset="0"/>
              </a:rPr>
              <a:t>ImageCarousel</a:t>
            </a:r>
            <a:r>
              <a:rPr lang="en-US" sz="1050" dirty="0">
                <a:solidFill>
                  <a:srgbClr val="FF0000"/>
                </a:solidFill>
                <a:latin typeface="Consolas" panose="020B0609020204030204" pitchFamily="49" charset="0"/>
              </a:rPr>
              <a:t> x</a:t>
            </a:r>
            <a:r>
              <a:rPr lang="en-US" sz="1050" dirty="0">
                <a:solidFill>
                  <a:srgbClr val="0000FF"/>
                </a:solidFill>
                <a:latin typeface="Consolas" panose="020B0609020204030204" pitchFamily="49" charset="0"/>
              </a:rPr>
              <a:t>:</a:t>
            </a:r>
            <a:r>
              <a:rPr lang="en-US" sz="1050" dirty="0">
                <a:solidFill>
                  <a:srgbClr val="FF0000"/>
                </a:solidFill>
                <a:latin typeface="Consolas" panose="020B0609020204030204" pitchFamily="49" charset="0"/>
              </a:rPr>
              <a:t>Name</a:t>
            </a:r>
            <a:r>
              <a:rPr lang="en-US" sz="1050" dirty="0">
                <a:solidFill>
                  <a:srgbClr val="0000FF"/>
                </a:solidFill>
                <a:latin typeface="Consolas" panose="020B0609020204030204" pitchFamily="49" charset="0"/>
              </a:rPr>
              <a:t>="</a:t>
            </a:r>
            <a:r>
              <a:rPr lang="en-US" sz="1050" dirty="0">
                <a:solidFill>
                  <a:srgbClr val="0000FF"/>
                </a:solidFill>
                <a:highlight>
                  <a:srgbClr val="FFFF00"/>
                </a:highlight>
                <a:latin typeface="Consolas" panose="020B0609020204030204" pitchFamily="49" charset="0"/>
              </a:rPr>
              <a:t>imgSlider</a:t>
            </a:r>
            <a:r>
              <a:rPr lang="en-US" sz="1050" dirty="0">
                <a:solidFill>
                  <a:srgbClr val="0000FF"/>
                </a:solidFill>
                <a:latin typeface="Consolas" panose="020B0609020204030204" pitchFamily="49" charset="0"/>
              </a:rPr>
              <a:t>"</a:t>
            </a:r>
            <a:r>
              <a:rPr lang="en-US" sz="1050" dirty="0">
                <a:solidFill>
                  <a:srgbClr val="FF0000"/>
                </a:solidFill>
                <a:latin typeface="Consolas" panose="020B0609020204030204" pitchFamily="49" charset="0"/>
              </a:rPr>
              <a:t> HeightRequest</a:t>
            </a:r>
            <a:r>
              <a:rPr lang="en-US" sz="1050" dirty="0">
                <a:solidFill>
                  <a:srgbClr val="0000FF"/>
                </a:solidFill>
                <a:latin typeface="Consolas" panose="020B0609020204030204" pitchFamily="49" charset="0"/>
              </a:rPr>
              <a:t>="900"</a:t>
            </a:r>
            <a:r>
              <a:rPr lang="en-US" sz="1050" dirty="0">
                <a:solidFill>
                  <a:srgbClr val="FF0000"/>
                </a:solidFill>
                <a:latin typeface="Consolas" panose="020B0609020204030204" pitchFamily="49" charset="0"/>
              </a:rPr>
              <a:t> WidthRequest</a:t>
            </a:r>
            <a:r>
              <a:rPr lang="en-US" sz="1050" dirty="0">
                <a:solidFill>
                  <a:srgbClr val="0000FF"/>
                </a:solidFill>
                <a:latin typeface="Consolas" panose="020B0609020204030204" pitchFamily="49" charset="0"/>
              </a:rPr>
              <a:t>="420" /&gt;</a:t>
            </a:r>
            <a:endParaRPr lang="en-US"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StackLayout</a:t>
            </a:r>
            <a:r>
              <a:rPr lang="es-DO" sz="1050" dirty="0">
                <a:solidFill>
                  <a:srgbClr val="0000FF"/>
                </a:solidFill>
                <a:latin typeface="Consolas" panose="020B0609020204030204" pitchFamily="49" charset="0"/>
              </a:rPr>
              <a:t>&gt;</a:t>
            </a:r>
            <a:endParaRPr lang="es-DO" sz="1050" dirty="0"/>
          </a:p>
        </p:txBody>
      </p:sp>
      <p:sp>
        <p:nvSpPr>
          <p:cNvPr id="19" name="CuadroTexto 18">
            <a:extLst>
              <a:ext uri="{FF2B5EF4-FFF2-40B4-BE49-F238E27FC236}">
                <a16:creationId xmlns:a16="http://schemas.microsoft.com/office/drawing/2014/main" id="{1F0F1D34-1954-C128-284C-4EF26B2D40D9}"/>
              </a:ext>
            </a:extLst>
          </p:cNvPr>
          <p:cNvSpPr txBox="1"/>
          <p:nvPr/>
        </p:nvSpPr>
        <p:spPr>
          <a:xfrm>
            <a:off x="5710726" y="5354219"/>
            <a:ext cx="4530554" cy="369332"/>
          </a:xfrm>
          <a:prstGeom prst="rect">
            <a:avLst/>
          </a:prstGeom>
          <a:noFill/>
        </p:spPr>
        <p:txBody>
          <a:bodyPr wrap="square">
            <a:spAutoFit/>
          </a:bodyPr>
          <a:lstStyle/>
          <a:p>
            <a:r>
              <a:rPr lang="es-DO" dirty="0">
                <a:solidFill>
                  <a:srgbClr val="A31515"/>
                </a:solidFill>
                <a:latin typeface="Consolas" panose="020B0609020204030204" pitchFamily="49" charset="0"/>
              </a:rPr>
              <a:t>Conjunto de 4 =  ImageButton</a:t>
            </a:r>
            <a:r>
              <a:rPr lang="es-DO" dirty="0">
                <a:solidFill>
                  <a:srgbClr val="FF0000"/>
                </a:solidFill>
                <a:latin typeface="Consolas" panose="020B0609020204030204" pitchFamily="49" charset="0"/>
              </a:rPr>
              <a:t> </a:t>
            </a:r>
            <a:endParaRPr lang="es-DO" sz="4800" dirty="0"/>
          </a:p>
        </p:txBody>
      </p:sp>
      <p:sp>
        <p:nvSpPr>
          <p:cNvPr id="21" name="CuadroTexto 20">
            <a:extLst>
              <a:ext uri="{FF2B5EF4-FFF2-40B4-BE49-F238E27FC236}">
                <a16:creationId xmlns:a16="http://schemas.microsoft.com/office/drawing/2014/main" id="{4E7B6E36-A965-ED62-20CC-F1A2961DBEEF}"/>
              </a:ext>
            </a:extLst>
          </p:cNvPr>
          <p:cNvSpPr txBox="1"/>
          <p:nvPr/>
        </p:nvSpPr>
        <p:spPr>
          <a:xfrm>
            <a:off x="3606896" y="1928553"/>
            <a:ext cx="3830224" cy="553998"/>
          </a:xfrm>
          <a:prstGeom prst="rect">
            <a:avLst/>
          </a:prstGeom>
          <a:noFill/>
        </p:spPr>
        <p:txBody>
          <a:bodyPr wrap="square">
            <a:spAutoFit/>
          </a:bodyPr>
          <a:lstStyle/>
          <a:p>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BoxView</a:t>
            </a:r>
            <a:r>
              <a:rPr lang="en-US" sz="1000" dirty="0">
                <a:solidFill>
                  <a:srgbClr val="FF0000"/>
                </a:solidFill>
                <a:latin typeface="Consolas" panose="020B0609020204030204" pitchFamily="49" charset="0"/>
              </a:rPr>
              <a:t> Color</a:t>
            </a:r>
            <a:r>
              <a:rPr lang="en-US" sz="1000" dirty="0">
                <a:solidFill>
                  <a:srgbClr val="0000FF"/>
                </a:solidFill>
                <a:latin typeface="Consolas" panose="020B0609020204030204" pitchFamily="49" charset="0"/>
              </a:rPr>
              <a:t>="#fbc531"</a:t>
            </a:r>
            <a:r>
              <a:rPr lang="en-US" sz="1000" dirty="0">
                <a:solidFill>
                  <a:srgbClr val="FF0000"/>
                </a:solidFill>
                <a:latin typeface="Consolas" panose="020B0609020204030204" pitchFamily="49" charset="0"/>
              </a:rPr>
              <a:t> WidthRequest</a:t>
            </a:r>
            <a:r>
              <a:rPr lang="en-US" sz="1000" dirty="0">
                <a:solidFill>
                  <a:srgbClr val="0000FF"/>
                </a:solidFill>
                <a:latin typeface="Consolas" panose="020B0609020204030204" pitchFamily="49" charset="0"/>
              </a:rPr>
              <a:t>="5"/&gt;</a:t>
            </a:r>
            <a:endParaRPr lang="en-US" sz="1000" dirty="0">
              <a:solidFill>
                <a:srgbClr val="000000"/>
              </a:solidFill>
              <a:latin typeface="Consolas" panose="020B0609020204030204" pitchFamily="49" charset="0"/>
            </a:endParaRPr>
          </a:p>
          <a:p>
            <a:r>
              <a:rPr lang="es-DO" sz="1000" dirty="0">
                <a:solidFill>
                  <a:srgbClr val="0000FF"/>
                </a:solidFill>
                <a:latin typeface="Consolas" panose="020B0609020204030204" pitchFamily="49" charset="0"/>
              </a:rPr>
              <a:t>   &lt;</a:t>
            </a:r>
            <a:r>
              <a:rPr lang="es-DO" sz="1000" dirty="0">
                <a:solidFill>
                  <a:srgbClr val="A31515"/>
                </a:solidFill>
                <a:latin typeface="Consolas" panose="020B0609020204030204" pitchFamily="49" charset="0"/>
              </a:rPr>
              <a:t>Image</a:t>
            </a:r>
            <a:r>
              <a:rPr lang="es-DO" sz="1000" dirty="0">
                <a:solidFill>
                  <a:srgbClr val="FF0000"/>
                </a:solidFill>
                <a:latin typeface="Consolas" panose="020B0609020204030204" pitchFamily="49" charset="0"/>
              </a:rPr>
              <a:t> Source</a:t>
            </a:r>
            <a:r>
              <a:rPr lang="es-DO" sz="1000" dirty="0">
                <a:solidFill>
                  <a:srgbClr val="0000FF"/>
                </a:solidFill>
                <a:latin typeface="Consolas" panose="020B0609020204030204" pitchFamily="49" charset="0"/>
              </a:rPr>
              <a:t>="logo.png"</a:t>
            </a:r>
            <a:r>
              <a:rPr lang="es-DO" sz="1000" dirty="0">
                <a:solidFill>
                  <a:srgbClr val="FF0000"/>
                </a:solidFill>
                <a:latin typeface="Consolas" panose="020B0609020204030204" pitchFamily="49" charset="0"/>
              </a:rPr>
              <a:t> HeightRequest</a:t>
            </a:r>
            <a:r>
              <a:rPr lang="es-DO" sz="1000" dirty="0">
                <a:solidFill>
                  <a:srgbClr val="0000FF"/>
                </a:solidFill>
                <a:latin typeface="Consolas" panose="020B0609020204030204" pitchFamily="49" charset="0"/>
              </a:rPr>
              <a:t>="100"/&gt;</a:t>
            </a:r>
            <a:endParaRPr lang="es-DO"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BoxView</a:t>
            </a:r>
            <a:r>
              <a:rPr lang="en-US" sz="1000" dirty="0">
                <a:solidFill>
                  <a:srgbClr val="FF0000"/>
                </a:solidFill>
                <a:latin typeface="Consolas" panose="020B0609020204030204" pitchFamily="49" charset="0"/>
              </a:rPr>
              <a:t> Color</a:t>
            </a:r>
            <a:r>
              <a:rPr lang="en-US" sz="1000" dirty="0">
                <a:solidFill>
                  <a:srgbClr val="0000FF"/>
                </a:solidFill>
                <a:latin typeface="Consolas" panose="020B0609020204030204" pitchFamily="49" charset="0"/>
              </a:rPr>
              <a:t>="#fbc531"</a:t>
            </a:r>
            <a:r>
              <a:rPr lang="en-US" sz="1000" dirty="0">
                <a:solidFill>
                  <a:srgbClr val="FF0000"/>
                </a:solidFill>
                <a:latin typeface="Consolas" panose="020B0609020204030204" pitchFamily="49" charset="0"/>
              </a:rPr>
              <a:t> WidthRequest</a:t>
            </a:r>
            <a:r>
              <a:rPr lang="en-US" sz="1000" dirty="0">
                <a:solidFill>
                  <a:srgbClr val="0000FF"/>
                </a:solidFill>
                <a:latin typeface="Consolas" panose="020B0609020204030204" pitchFamily="49" charset="0"/>
              </a:rPr>
              <a:t>="5"/&gt;</a:t>
            </a:r>
            <a:endParaRPr lang="es-DO" sz="1000" dirty="0"/>
          </a:p>
        </p:txBody>
      </p:sp>
    </p:spTree>
    <p:extLst>
      <p:ext uri="{BB962C8B-B14F-4D97-AF65-F5344CB8AC3E}">
        <p14:creationId xmlns:p14="http://schemas.microsoft.com/office/powerpoint/2010/main" val="3544448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2F875F-7BEB-A782-3628-40DA12124BD6}"/>
              </a:ext>
            </a:extLst>
          </p:cNvPr>
          <p:cNvSpPr txBox="1"/>
          <p:nvPr/>
        </p:nvSpPr>
        <p:spPr>
          <a:xfrm>
            <a:off x="207264" y="895671"/>
            <a:ext cx="11777471" cy="5355312"/>
          </a:xfrm>
          <a:prstGeom prst="rect">
            <a:avLst/>
          </a:prstGeom>
          <a:noFill/>
        </p:spPr>
        <p:txBody>
          <a:bodyPr wrap="square">
            <a:spAutoFit/>
          </a:bodyPr>
          <a:lstStyle/>
          <a:p>
            <a:pPr algn="just"/>
            <a:r>
              <a:rPr lang="es-ES" b="0" i="0" dirty="0">
                <a:effectLst/>
                <a:latin typeface="Times New Roman" panose="02020603050405020304" pitchFamily="18" charset="0"/>
                <a:cs typeface="Times New Roman" panose="02020603050405020304" pitchFamily="18" charset="0"/>
              </a:rPr>
              <a:t>En Android, los permisos son declaraciones que se agregan en el archivo de configuración "AndroidManifest.xml" de una aplicación para solicitar acceso a ciertas funciones o recursos del sistema.</a:t>
            </a:r>
          </a:p>
          <a:p>
            <a:pPr algn="just"/>
            <a:endParaRPr lang="es-ES" b="0" i="0" dirty="0">
              <a:effectLst/>
              <a:latin typeface="Times New Roman" panose="02020603050405020304" pitchFamily="18" charset="0"/>
              <a:cs typeface="Times New Roman" panose="02020603050405020304" pitchFamily="18" charset="0"/>
            </a:endParaRPr>
          </a:p>
          <a:p>
            <a:pPr algn="just"/>
            <a:r>
              <a:rPr lang="es-ES" b="0" i="0" dirty="0">
                <a:effectLst/>
                <a:latin typeface="Times New Roman" panose="02020603050405020304" pitchFamily="18" charset="0"/>
                <a:cs typeface="Times New Roman" panose="02020603050405020304" pitchFamily="18" charset="0"/>
              </a:rPr>
              <a:t>Los permisos se utilizan para proteger los datos y recursos del sistema y garantizar la privacidad y seguridad de los usuarios. Los permisos deben ser solicitados y otorgados por el usuario antes de que la aplicación pueda acceder a las funciones o recursos protegidos.</a:t>
            </a:r>
          </a:p>
          <a:p>
            <a:pPr algn="just"/>
            <a:endParaRPr lang="es-ES" b="0" i="0" dirty="0">
              <a:effectLst/>
              <a:latin typeface="Times New Roman" panose="02020603050405020304" pitchFamily="18" charset="0"/>
              <a:cs typeface="Times New Roman" panose="02020603050405020304" pitchFamily="18" charset="0"/>
            </a:endParaRPr>
          </a:p>
          <a:p>
            <a:pPr algn="just"/>
            <a:r>
              <a:rPr lang="es-ES" b="0" i="0" dirty="0">
                <a:effectLst/>
                <a:latin typeface="Times New Roman" panose="02020603050405020304" pitchFamily="18" charset="0"/>
                <a:cs typeface="Times New Roman" panose="02020603050405020304" pitchFamily="18" charset="0"/>
              </a:rPr>
              <a:t>Por ejemplo, si una aplicación necesita acceder a la cámara del dispositivo, debe declarar el permiso correspondiente en su archivo de manifiesto y solicitar permiso al usuario para acceder a la cámara cuando se inicie la aplicación. Los permisos también pueden ser necesarios para acceder a la red, almacenamiento, ubicación, contactos y otros recursos.</a:t>
            </a:r>
          </a:p>
          <a:p>
            <a:pPr algn="just"/>
            <a:endParaRPr lang="es-ES" b="0" i="0" dirty="0">
              <a:effectLst/>
              <a:latin typeface="Times New Roman" panose="02020603050405020304" pitchFamily="18" charset="0"/>
              <a:cs typeface="Times New Roman" panose="02020603050405020304" pitchFamily="18" charset="0"/>
            </a:endParaRPr>
          </a:p>
          <a:p>
            <a:pPr algn="just"/>
            <a:r>
              <a:rPr lang="es-ES" b="0" i="0" dirty="0">
                <a:effectLst/>
                <a:latin typeface="Times New Roman" panose="02020603050405020304" pitchFamily="18" charset="0"/>
                <a:cs typeface="Times New Roman" panose="02020603050405020304" pitchFamily="18" charset="0"/>
              </a:rPr>
              <a:t>En cuanto a la visualización de contenidos de internet como videos, audios o webviews en una aplicación de Android, también pueden requerir permisos específicos en el archivo de manifiesto. Por ejemplo, para cargar contenido web en un WebView, se debe agregar el permiso "INTERNET" en el archivo de manifiesto de la aplicación para permitir que la aplicación acceda a internet.</a:t>
            </a:r>
          </a:p>
          <a:p>
            <a:pPr algn="just"/>
            <a:endParaRPr lang="es-ES" b="0" i="0" dirty="0">
              <a:effectLst/>
              <a:latin typeface="Times New Roman" panose="02020603050405020304" pitchFamily="18" charset="0"/>
              <a:cs typeface="Times New Roman" panose="02020603050405020304" pitchFamily="18" charset="0"/>
            </a:endParaRPr>
          </a:p>
          <a:p>
            <a:pPr algn="just"/>
            <a:r>
              <a:rPr lang="es-ES" b="0" i="0" dirty="0">
                <a:effectLst/>
                <a:latin typeface="Times New Roman" panose="02020603050405020304" pitchFamily="18" charset="0"/>
                <a:cs typeface="Times New Roman" panose="02020603050405020304" pitchFamily="18" charset="0"/>
              </a:rPr>
              <a:t>Además de agregar el permiso "INTERNET", también puede ser necesario agregar otros permisos según los requisitos específicos de la aplicación. Por ejemplo, si la aplicación permite a los usuarios grabar videos o audios, la aplicación debe solicitar permisos para acceder al micrófono o la cámara del dispositivo.</a:t>
            </a:r>
          </a:p>
        </p:txBody>
      </p:sp>
      <p:sp>
        <p:nvSpPr>
          <p:cNvPr id="5" name="CuadroTexto 4">
            <a:extLst>
              <a:ext uri="{FF2B5EF4-FFF2-40B4-BE49-F238E27FC236}">
                <a16:creationId xmlns:a16="http://schemas.microsoft.com/office/drawing/2014/main" id="{0A486FCB-2779-647F-B62D-7159D2EF25A7}"/>
              </a:ext>
            </a:extLst>
          </p:cNvPr>
          <p:cNvSpPr txBox="1"/>
          <p:nvPr/>
        </p:nvSpPr>
        <p:spPr>
          <a:xfrm>
            <a:off x="308979" y="15776"/>
            <a:ext cx="2543949" cy="523220"/>
          </a:xfrm>
          <a:prstGeom prst="rect">
            <a:avLst/>
          </a:prstGeom>
          <a:noFill/>
        </p:spPr>
        <p:txBody>
          <a:bodyPr wrap="square">
            <a:spAutoFit/>
          </a:bodyPr>
          <a:lstStyle/>
          <a:p>
            <a:r>
              <a:rPr lang="es-ES" sz="2800" b="1" i="0" u="sng" dirty="0">
                <a:effectLst/>
                <a:latin typeface="Söhne"/>
              </a:rPr>
              <a:t>Los permisos </a:t>
            </a:r>
            <a:endParaRPr lang="es-DO" sz="2800" b="1" u="sng" dirty="0"/>
          </a:p>
        </p:txBody>
      </p:sp>
    </p:spTree>
    <p:extLst>
      <p:ext uri="{BB962C8B-B14F-4D97-AF65-F5344CB8AC3E}">
        <p14:creationId xmlns:p14="http://schemas.microsoft.com/office/powerpoint/2010/main" val="586741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A6BB296-E4B9-1246-E0C2-BEA068623C3B}"/>
              </a:ext>
            </a:extLst>
          </p:cNvPr>
          <p:cNvPicPr>
            <a:picLocks noChangeAspect="1"/>
          </p:cNvPicPr>
          <p:nvPr/>
        </p:nvPicPr>
        <p:blipFill>
          <a:blip r:embed="rId2"/>
          <a:stretch>
            <a:fillRect/>
          </a:stretch>
        </p:blipFill>
        <p:spPr>
          <a:xfrm>
            <a:off x="0" y="109083"/>
            <a:ext cx="12192000" cy="6639834"/>
          </a:xfrm>
          <a:prstGeom prst="rect">
            <a:avLst/>
          </a:prstGeom>
        </p:spPr>
      </p:pic>
    </p:spTree>
    <p:extLst>
      <p:ext uri="{BB962C8B-B14F-4D97-AF65-F5344CB8AC3E}">
        <p14:creationId xmlns:p14="http://schemas.microsoft.com/office/powerpoint/2010/main" val="1664578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3C2A6F0-8F94-AC6D-6EA4-173CD58B0420}"/>
              </a:ext>
            </a:extLst>
          </p:cNvPr>
          <p:cNvPicPr>
            <a:picLocks noChangeAspect="1"/>
          </p:cNvPicPr>
          <p:nvPr/>
        </p:nvPicPr>
        <p:blipFill>
          <a:blip r:embed="rId2"/>
          <a:stretch>
            <a:fillRect/>
          </a:stretch>
        </p:blipFill>
        <p:spPr>
          <a:xfrm>
            <a:off x="60064" y="0"/>
            <a:ext cx="12071871" cy="6858000"/>
          </a:xfrm>
          <a:prstGeom prst="rect">
            <a:avLst/>
          </a:prstGeom>
        </p:spPr>
      </p:pic>
    </p:spTree>
    <p:extLst>
      <p:ext uri="{BB962C8B-B14F-4D97-AF65-F5344CB8AC3E}">
        <p14:creationId xmlns:p14="http://schemas.microsoft.com/office/powerpoint/2010/main" val="3506291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3" y="2212970"/>
            <a:ext cx="11742234" cy="326428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22216"/>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1720734"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
        <p:nvSpPr>
          <p:cNvPr id="3" name="CuadroTexto 2">
            <a:extLst>
              <a:ext uri="{FF2B5EF4-FFF2-40B4-BE49-F238E27FC236}">
                <a16:creationId xmlns:a16="http://schemas.microsoft.com/office/drawing/2014/main" id="{36885327-A498-4C52-8AFE-5BD593BA40C6}"/>
              </a:ext>
            </a:extLst>
          </p:cNvPr>
          <p:cNvSpPr txBox="1"/>
          <p:nvPr/>
        </p:nvSpPr>
        <p:spPr>
          <a:xfrm>
            <a:off x="3183774" y="6225134"/>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20908501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6471B53-44AA-41D1-A9BD-8EF2BE72BF59}"/>
              </a:ext>
            </a:extLst>
          </p:cNvPr>
          <p:cNvSpPr txBox="1"/>
          <p:nvPr/>
        </p:nvSpPr>
        <p:spPr>
          <a:xfrm>
            <a:off x="154032" y="1229261"/>
            <a:ext cx="11576413" cy="5262979"/>
          </a:xfrm>
          <a:prstGeom prst="rect">
            <a:avLst/>
          </a:prstGeom>
          <a:noFill/>
        </p:spPr>
        <p:txBody>
          <a:bodyPr wrap="square">
            <a:spAutoFit/>
          </a:bodyPr>
          <a:lstStyle/>
          <a:p>
            <a:pPr algn="ctr"/>
            <a:r>
              <a:rPr lang="es-ES" sz="2800" b="0" i="0" dirty="0">
                <a:effectLst/>
                <a:latin typeface="Inter"/>
              </a:rPr>
              <a:t>Al integrar el plugin 📸 </a:t>
            </a:r>
            <a:r>
              <a:rPr lang="es-ES" sz="2800" b="1" i="0" dirty="0">
                <a:effectLst/>
                <a:latin typeface="Inter"/>
              </a:rPr>
              <a:t>ImageCarousel</a:t>
            </a:r>
            <a:r>
              <a:rPr lang="es-ES" sz="2800" b="0" i="0" dirty="0">
                <a:effectLst/>
                <a:latin typeface="Inter"/>
              </a:rPr>
              <a:t> en la aplicación </a:t>
            </a:r>
            <a:r>
              <a:rPr lang="es-ES" sz="2800" b="1" i="0" dirty="0">
                <a:effectLst/>
                <a:latin typeface="Inter"/>
              </a:rPr>
              <a:t>Xamarin.Forms</a:t>
            </a:r>
            <a:r>
              <a:rPr lang="es-ES" sz="2800" b="0" i="0" dirty="0">
                <a:effectLst/>
                <a:latin typeface="Inter"/>
              </a:rPr>
              <a:t>, hemos logrado crear una galería de imágenes interactiva y atractiva que mejora significativamente la experiencia del usuario 👥. Teniendo una aplicación que agrega las paginas de peliculas favoritas que podemos tener juntas en nuestra app. La capacidad de desplazarse por las imágenes con controles intuitivos, junto con la adición de botones con iconos 🔘 y eventos de clic, ha permitido una navegación fluida tanto dentro como fuera de la aplicación mediante el uso de </a:t>
            </a:r>
            <a:r>
              <a:rPr lang="es-ES" sz="2800" b="1" i="0" dirty="0">
                <a:effectLst/>
                <a:latin typeface="Inter"/>
              </a:rPr>
              <a:t>WebView</a:t>
            </a:r>
            <a:r>
              <a:rPr lang="es-ES" sz="2800" b="0" i="0" dirty="0">
                <a:effectLst/>
                <a:latin typeface="Inter"/>
              </a:rPr>
              <a:t> 🌐. Este proyecto no solo ha enriquecido nuestras habilidades en el desarrollo de interfaces de usuario interactivas, sino que también ha demostrado cómo la personalización y la funcionalidad pueden combinarse para ofrecer una experiencia de usuario superior ✨.</a:t>
            </a:r>
            <a:endParaRPr lang="es-DO" sz="2800" dirty="0"/>
          </a:p>
        </p:txBody>
      </p:sp>
      <p:sp>
        <p:nvSpPr>
          <p:cNvPr id="4" name="CuadroTexto 3">
            <a:extLst>
              <a:ext uri="{FF2B5EF4-FFF2-40B4-BE49-F238E27FC236}">
                <a16:creationId xmlns:a16="http://schemas.microsoft.com/office/drawing/2014/main" id="{BCD77506-BF23-4E37-8A3D-BA9CF07D8817}"/>
              </a:ext>
            </a:extLst>
          </p:cNvPr>
          <p:cNvSpPr txBox="1"/>
          <p:nvPr/>
        </p:nvSpPr>
        <p:spPr>
          <a:xfrm>
            <a:off x="1726474" y="182880"/>
            <a:ext cx="8739052" cy="830997"/>
          </a:xfrm>
          <a:prstGeom prst="rect">
            <a:avLst/>
          </a:prstGeom>
          <a:noFill/>
        </p:spPr>
        <p:txBody>
          <a:bodyPr wrap="square" rtlCol="0">
            <a:spAutoFit/>
          </a:bodyPr>
          <a:lstStyle/>
          <a:p>
            <a:pPr algn="ctr"/>
            <a:r>
              <a:rPr lang="es-DO" sz="4800" b="1" i="0" dirty="0">
                <a:effectLst/>
                <a:latin typeface="Inter"/>
              </a:rPr>
              <a:t>Conclusión</a:t>
            </a:r>
            <a:endParaRPr lang="es-DO" sz="4800" dirty="0"/>
          </a:p>
        </p:txBody>
      </p:sp>
    </p:spTree>
    <p:extLst>
      <p:ext uri="{BB962C8B-B14F-4D97-AF65-F5344CB8AC3E}">
        <p14:creationId xmlns:p14="http://schemas.microsoft.com/office/powerpoint/2010/main" val="19435991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470262" y="1702424"/>
            <a:ext cx="3251200" cy="4524315"/>
          </a:xfrm>
          <a:prstGeom prst="rect">
            <a:avLst/>
          </a:prstGeom>
          <a:noFill/>
        </p:spPr>
        <p:txBody>
          <a:bodyPr wrap="square" rtlCol="0">
            <a:spAutoFit/>
          </a:bodyPr>
          <a:lstStyle/>
          <a:p>
            <a:pPr algn="ctr"/>
            <a:r>
              <a:rPr lang="en-US" sz="3200" b="1" dirty="0">
                <a:solidFill>
                  <a:srgbClr val="000000"/>
                </a:solidFill>
              </a:rPr>
              <a:t>Hacer tu Galeria utilizando el concepto que quieras, puede este ser productos, deportes, peliculas, video juegos, etc.</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326848" y="1593601"/>
            <a:ext cx="3612604" cy="4524315"/>
          </a:xfrm>
          <a:prstGeom prst="rect">
            <a:avLst/>
          </a:prstGeom>
          <a:noFill/>
        </p:spPr>
        <p:txBody>
          <a:bodyPr wrap="square">
            <a:spAutoFit/>
          </a:bodyPr>
          <a:lstStyle/>
          <a:p>
            <a:pPr algn="ctr"/>
            <a:r>
              <a:rPr lang="en-US" sz="3200" b="1" dirty="0">
                <a:solidFill>
                  <a:srgbClr val="000000"/>
                </a:solidFill>
              </a:rPr>
              <a:t>Y Aplicarlo la logica vista tanto en la Interfaz con XAML, y la logica con C#. Mejorarlo y Ponte ese reto, veamos que tanto puedes hacer, incentive tu creatividad.</a:t>
            </a:r>
            <a:endParaRPr lang="es-ES" sz="3200" b="1" dirty="0">
              <a:solidFill>
                <a:srgbClr val="000000"/>
              </a:solidFill>
            </a:endParaRPr>
          </a:p>
        </p:txBody>
      </p:sp>
    </p:spTree>
    <p:extLst>
      <p:ext uri="{BB962C8B-B14F-4D97-AF65-F5344CB8AC3E}">
        <p14:creationId xmlns:p14="http://schemas.microsoft.com/office/powerpoint/2010/main" val="1577325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C562A3-4AAB-4EB6-9B5B-BBBC80E4CFDC}"/>
              </a:ext>
            </a:extLst>
          </p:cNvPr>
          <p:cNvPicPr>
            <a:picLocks noChangeAspect="1"/>
          </p:cNvPicPr>
          <p:nvPr/>
        </p:nvPicPr>
        <p:blipFill>
          <a:blip r:embed="rId2"/>
          <a:stretch>
            <a:fillRect/>
          </a:stretch>
        </p:blipFill>
        <p:spPr>
          <a:xfrm>
            <a:off x="7929426" y="2837780"/>
            <a:ext cx="2954771" cy="1089943"/>
          </a:xfrm>
          <a:prstGeom prst="rect">
            <a:avLst/>
          </a:prstGeom>
        </p:spPr>
      </p:pic>
      <p:pic>
        <p:nvPicPr>
          <p:cNvPr id="3" name="Picture 2" descr="Mistral AI logo transparent PNG - StickPNG">
            <a:extLst>
              <a:ext uri="{FF2B5EF4-FFF2-40B4-BE49-F238E27FC236}">
                <a16:creationId xmlns:a16="http://schemas.microsoft.com/office/drawing/2014/main" id="{DFC93352-0033-4D5F-99D9-CC73DE59C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072" y="4316892"/>
            <a:ext cx="3584262" cy="116953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7662D66-90AF-4FF6-A764-9590D67C8891}"/>
              </a:ext>
            </a:extLst>
          </p:cNvPr>
          <p:cNvPicPr>
            <a:picLocks noChangeAspect="1"/>
          </p:cNvPicPr>
          <p:nvPr/>
        </p:nvPicPr>
        <p:blipFill>
          <a:blip r:embed="rId4"/>
          <a:stretch>
            <a:fillRect/>
          </a:stretch>
        </p:blipFill>
        <p:spPr>
          <a:xfrm>
            <a:off x="1543627" y="4602306"/>
            <a:ext cx="4182465" cy="884117"/>
          </a:xfrm>
          <a:prstGeom prst="rect">
            <a:avLst/>
          </a:prstGeom>
        </p:spPr>
      </p:pic>
      <p:pic>
        <p:nvPicPr>
          <p:cNvPr id="5" name="Imagen 4">
            <a:extLst>
              <a:ext uri="{FF2B5EF4-FFF2-40B4-BE49-F238E27FC236}">
                <a16:creationId xmlns:a16="http://schemas.microsoft.com/office/drawing/2014/main" id="{8082B6D6-7810-4F5B-AC47-24FA21435FD1}"/>
              </a:ext>
            </a:extLst>
          </p:cNvPr>
          <p:cNvPicPr>
            <a:picLocks noChangeAspect="1"/>
          </p:cNvPicPr>
          <p:nvPr/>
        </p:nvPicPr>
        <p:blipFill rotWithShape="1">
          <a:blip r:embed="rId5"/>
          <a:srcRect t="31515" b="31394"/>
          <a:stretch/>
        </p:blipFill>
        <p:spPr>
          <a:xfrm>
            <a:off x="1644185" y="1802326"/>
            <a:ext cx="4220810" cy="977759"/>
          </a:xfrm>
          <a:prstGeom prst="rect">
            <a:avLst/>
          </a:prstGeom>
        </p:spPr>
      </p:pic>
      <p:pic>
        <p:nvPicPr>
          <p:cNvPr id="6" name="Picture 2">
            <a:extLst>
              <a:ext uri="{FF2B5EF4-FFF2-40B4-BE49-F238E27FC236}">
                <a16:creationId xmlns:a16="http://schemas.microsoft.com/office/drawing/2014/main" id="{E5FF381A-996A-4218-813C-E33CEF7CB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8623" y="5781553"/>
            <a:ext cx="2954771" cy="637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60EAF7D-D8CF-4552-96DF-1B2BF39AB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457" y="5655190"/>
            <a:ext cx="3702711" cy="8903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 QwenLM/Qwen2.5: Qwen2.5 is the large language model series  developed by Qwen team, Alibaba Cloud.">
            <a:extLst>
              <a:ext uri="{FF2B5EF4-FFF2-40B4-BE49-F238E27FC236}">
                <a16:creationId xmlns:a16="http://schemas.microsoft.com/office/drawing/2014/main" id="{DE3C2E96-90B1-43F0-9CF2-A1778B3FC5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7136" y="2927650"/>
            <a:ext cx="4354908" cy="152709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rok Logo Analysis: The New Rebellious AI bot of Elon Musk">
            <a:extLst>
              <a:ext uri="{FF2B5EF4-FFF2-40B4-BE49-F238E27FC236}">
                <a16:creationId xmlns:a16="http://schemas.microsoft.com/office/drawing/2014/main" id="{FA7A55E6-7F66-4E58-BD42-73BCF838D9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457" y="1658612"/>
            <a:ext cx="3442552" cy="117916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F429720E-6781-4905-9C76-F0934607D61E}"/>
              </a:ext>
            </a:extLst>
          </p:cNvPr>
          <p:cNvSpPr txBox="1"/>
          <p:nvPr/>
        </p:nvSpPr>
        <p:spPr>
          <a:xfrm>
            <a:off x="289539" y="97139"/>
            <a:ext cx="11728289" cy="1569660"/>
          </a:xfrm>
          <a:prstGeom prst="rect">
            <a:avLst/>
          </a:prstGeom>
          <a:noFill/>
        </p:spPr>
        <p:txBody>
          <a:bodyPr wrap="square" rtlCol="0">
            <a:spAutoFit/>
          </a:bodyPr>
          <a:lstStyle/>
          <a:p>
            <a:pPr algn="ctr"/>
            <a:r>
              <a:rPr lang="es-ES" sz="3200" dirty="0"/>
              <a:t>Recuerden puede utilizar cualquier Inteligencia Artificial para ayudarse, y ser mas creativos, crear nuevos proyectos y seguir aprendiendo.</a:t>
            </a:r>
            <a:endParaRPr lang="es-DO" sz="3200" dirty="0"/>
          </a:p>
        </p:txBody>
      </p:sp>
    </p:spTree>
    <p:extLst>
      <p:ext uri="{BB962C8B-B14F-4D97-AF65-F5344CB8AC3E}">
        <p14:creationId xmlns:p14="http://schemas.microsoft.com/office/powerpoint/2010/main" val="3686219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Google Shape;217;p28"/>
          <p:cNvPicPr/>
          <p:nvPr/>
        </p:nvPicPr>
        <p:blipFill rotWithShape="1">
          <a:blip r:embed="rId2"/>
          <a:srcRect t="22349"/>
          <a:stretch/>
        </p:blipFill>
        <p:spPr>
          <a:xfrm>
            <a:off x="645641" y="1360979"/>
            <a:ext cx="5911240" cy="4115895"/>
          </a:xfrm>
          <a:prstGeom prst="rect">
            <a:avLst/>
          </a:prstGeom>
          <a:ln>
            <a:noFill/>
          </a:ln>
        </p:spPr>
      </p:pic>
      <p:pic>
        <p:nvPicPr>
          <p:cNvPr id="13314" name="Picture 2" descr="Resultado de imagen para emoji triste">
            <a:extLst>
              <a:ext uri="{FF2B5EF4-FFF2-40B4-BE49-F238E27FC236}">
                <a16:creationId xmlns:a16="http://schemas.microsoft.com/office/drawing/2014/main" id="{22DBDA0E-8297-4A96-B7BD-8CEAC3FC73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4502" y="242835"/>
            <a:ext cx="1139598" cy="1139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75EF35-6AF2-4204-9402-D62AAF4991D0}"/>
              </a:ext>
            </a:extLst>
          </p:cNvPr>
          <p:cNvSpPr txBox="1"/>
          <p:nvPr/>
        </p:nvSpPr>
        <p:spPr>
          <a:xfrm>
            <a:off x="6738037" y="1487049"/>
            <a:ext cx="5313405" cy="1815882"/>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rPr>
              <a:t>Programar duele y mucho, pero no te rindas, porque Tambien paga muy bien, pero my bien. 🤣😍✔💚</a:t>
            </a:r>
            <a:endParaRPr lang="es-DO" sz="2800" dirty="0">
              <a:effectLst>
                <a:outerShdw blurRad="38100" dist="38100" dir="2700000" algn="tl">
                  <a:srgbClr val="000000">
                    <a:alpha val="43137"/>
                  </a:srgbClr>
                </a:outerShdw>
              </a:effectLst>
            </a:endParaRPr>
          </a:p>
        </p:txBody>
      </p:sp>
      <p:pic>
        <p:nvPicPr>
          <p:cNvPr id="13316" name="Picture 4">
            <a:extLst>
              <a:ext uri="{FF2B5EF4-FFF2-40B4-BE49-F238E27FC236}">
                <a16:creationId xmlns:a16="http://schemas.microsoft.com/office/drawing/2014/main" id="{2EC312CE-36F0-46B0-9F3F-51BF6DB29BC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20890" y="3445647"/>
            <a:ext cx="2286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A6B0367-8224-4C81-AEAD-3BD9DE830A4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498742" y="3426597"/>
            <a:ext cx="2552700" cy="30861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FA268F5-FC3A-AF41-CB86-0C20D220590F}"/>
              </a:ext>
            </a:extLst>
          </p:cNvPr>
          <p:cNvSpPr txBox="1"/>
          <p:nvPr/>
        </p:nvSpPr>
        <p:spPr>
          <a:xfrm>
            <a:off x="515161" y="5662650"/>
            <a:ext cx="6172200" cy="830997"/>
          </a:xfrm>
          <a:prstGeom prst="rect">
            <a:avLst/>
          </a:prstGeom>
          <a:noFill/>
        </p:spPr>
        <p:txBody>
          <a:bodyPr wrap="square" rtlCol="0">
            <a:spAutoFit/>
          </a:bodyPr>
          <a:lstStyle/>
          <a:p>
            <a:pPr algn="ctr"/>
            <a:r>
              <a:rPr lang="es-DO" sz="2400" b="1" dirty="0">
                <a:solidFill>
                  <a:srgbClr val="002060"/>
                </a:solidFill>
                <a:highlight>
                  <a:srgbClr val="FFFF00"/>
                </a:highlight>
              </a:rPr>
              <a:t>Pero esta Youtube, Udemy, Platzi, Develoteca con Oscar Uh, Victor Robles, Fazt</a:t>
            </a:r>
            <a:r>
              <a:rPr lang="en-US" sz="2400" b="1" dirty="0">
                <a:solidFill>
                  <a:srgbClr val="002060"/>
                </a:solidFill>
                <a:highlight>
                  <a:srgbClr val="FFFF00"/>
                </a:highlight>
              </a:rPr>
              <a:t>🤣🤣</a:t>
            </a:r>
            <a:r>
              <a:rPr lang="es-DO" sz="2400" b="1" dirty="0">
                <a:solidFill>
                  <a:srgbClr val="002060"/>
                </a:solidFill>
                <a:highlight>
                  <a:srgbClr val="FFFF00"/>
                </a:highlight>
              </a:rPr>
              <a:t> jejeje.</a:t>
            </a:r>
          </a:p>
        </p:txBody>
      </p:sp>
      <p:sp>
        <p:nvSpPr>
          <p:cNvPr id="6" name="CuadroTexto 5">
            <a:extLst>
              <a:ext uri="{FF2B5EF4-FFF2-40B4-BE49-F238E27FC236}">
                <a16:creationId xmlns:a16="http://schemas.microsoft.com/office/drawing/2014/main" id="{7EB61455-EE6B-A4F9-71F6-4AD5B6661C51}"/>
              </a:ext>
            </a:extLst>
          </p:cNvPr>
          <p:cNvSpPr txBox="1"/>
          <p:nvPr/>
        </p:nvSpPr>
        <p:spPr>
          <a:xfrm>
            <a:off x="371475" y="266610"/>
            <a:ext cx="7810500" cy="830997"/>
          </a:xfrm>
          <a:prstGeom prst="rect">
            <a:avLst/>
          </a:prstGeom>
          <a:noFill/>
        </p:spPr>
        <p:txBody>
          <a:bodyPr wrap="square" rtlCol="0">
            <a:spAutoFit/>
          </a:bodyPr>
          <a:lstStyle/>
          <a:p>
            <a:pPr algn="ctr"/>
            <a:r>
              <a:rPr lang="es-DO" sz="2400" b="1" dirty="0">
                <a:solidFill>
                  <a:srgbClr val="1B252E"/>
                </a:solidFill>
              </a:rPr>
              <a:t>Cuando le dices a tus amigos.</a:t>
            </a:r>
          </a:p>
          <a:p>
            <a:r>
              <a:rPr lang="es-DO" sz="2400" b="1" dirty="0">
                <a:solidFill>
                  <a:srgbClr val="1B252E"/>
                </a:solidFill>
              </a:rPr>
              <a:t>“La Universidad es Más Fácil, estudias lo que te gusta”</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circle(in)">
                                      <p:cBhvr>
                                        <p:cTn id="7" dur="20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1000" fill="hold"/>
                                        <p:tgtEl>
                                          <p:spTgt spid="13314"/>
                                        </p:tgtEl>
                                        <p:attrNameLst>
                                          <p:attrName>ppt_w</p:attrName>
                                        </p:attrNameLst>
                                      </p:cBhvr>
                                      <p:tavLst>
                                        <p:tav tm="0">
                                          <p:val>
                                            <p:fltVal val="0"/>
                                          </p:val>
                                        </p:tav>
                                        <p:tav tm="100000">
                                          <p:val>
                                            <p:strVal val="#ppt_w"/>
                                          </p:val>
                                        </p:tav>
                                      </p:tavLst>
                                    </p:anim>
                                    <p:anim calcmode="lin" valueType="num">
                                      <p:cBhvr>
                                        <p:cTn id="13" dur="1000" fill="hold"/>
                                        <p:tgtEl>
                                          <p:spTgt spid="13314"/>
                                        </p:tgtEl>
                                        <p:attrNameLst>
                                          <p:attrName>ppt_h</p:attrName>
                                        </p:attrNameLst>
                                      </p:cBhvr>
                                      <p:tavLst>
                                        <p:tav tm="0">
                                          <p:val>
                                            <p:fltVal val="0"/>
                                          </p:val>
                                        </p:tav>
                                        <p:tav tm="100000">
                                          <p:val>
                                            <p:strVal val="#ppt_h"/>
                                          </p:val>
                                        </p:tav>
                                      </p:tavLst>
                                    </p:anim>
                                    <p:anim calcmode="lin" valueType="num">
                                      <p:cBhvr>
                                        <p:cTn id="14" dur="1000" fill="hold"/>
                                        <p:tgtEl>
                                          <p:spTgt spid="13314"/>
                                        </p:tgtEl>
                                        <p:attrNameLst>
                                          <p:attrName>style.rotation</p:attrName>
                                        </p:attrNameLst>
                                      </p:cBhvr>
                                      <p:tavLst>
                                        <p:tav tm="0">
                                          <p:val>
                                            <p:fltVal val="90"/>
                                          </p:val>
                                        </p:tav>
                                        <p:tav tm="100000">
                                          <p:val>
                                            <p:fltVal val="0"/>
                                          </p:val>
                                        </p:tav>
                                      </p:tavLst>
                                    </p:anim>
                                    <p:animEffect transition="in" filter="fade">
                                      <p:cBhvr>
                                        <p:cTn id="15" dur="1000"/>
                                        <p:tgtEl>
                                          <p:spTgt spid="1331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13316"/>
                                        </p:tgtEl>
                                        <p:attrNameLst>
                                          <p:attrName>style.visibility</p:attrName>
                                        </p:attrNameLst>
                                      </p:cBhvr>
                                      <p:to>
                                        <p:strVal val="visible"/>
                                      </p:to>
                                    </p:set>
                                    <p:animEffect transition="in" filter="wipe(down)">
                                      <p:cBhvr>
                                        <p:cTn id="26" dur="580">
                                          <p:stCondLst>
                                            <p:cond delay="0"/>
                                          </p:stCondLst>
                                        </p:cTn>
                                        <p:tgtEl>
                                          <p:spTgt spid="13316"/>
                                        </p:tgtEl>
                                      </p:cBhvr>
                                    </p:animEffect>
                                    <p:anim calcmode="lin" valueType="num">
                                      <p:cBhvr>
                                        <p:cTn id="27" dur="1822" tmFilter="0,0; 0.14,0.36; 0.43,0.73; 0.71,0.91; 1.0,1.0">
                                          <p:stCondLst>
                                            <p:cond delay="0"/>
                                          </p:stCondLst>
                                        </p:cTn>
                                        <p:tgtEl>
                                          <p:spTgt spid="1331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331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331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331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3316"/>
                                        </p:tgtEl>
                                        <p:attrNameLst>
                                          <p:attrName>ppt_y</p:attrName>
                                        </p:attrNameLst>
                                      </p:cBhvr>
                                      <p:tavLst>
                                        <p:tav tm="0" fmla="#ppt_y-sin(pi*$)/81">
                                          <p:val>
                                            <p:fltVal val="0"/>
                                          </p:val>
                                        </p:tav>
                                        <p:tav tm="100000">
                                          <p:val>
                                            <p:fltVal val="1"/>
                                          </p:val>
                                        </p:tav>
                                      </p:tavLst>
                                    </p:anim>
                                    <p:animScale>
                                      <p:cBhvr>
                                        <p:cTn id="32" dur="26">
                                          <p:stCondLst>
                                            <p:cond delay="650"/>
                                          </p:stCondLst>
                                        </p:cTn>
                                        <p:tgtEl>
                                          <p:spTgt spid="13316"/>
                                        </p:tgtEl>
                                      </p:cBhvr>
                                      <p:to x="100000" y="60000"/>
                                    </p:animScale>
                                    <p:animScale>
                                      <p:cBhvr>
                                        <p:cTn id="33" dur="166" decel="50000">
                                          <p:stCondLst>
                                            <p:cond delay="676"/>
                                          </p:stCondLst>
                                        </p:cTn>
                                        <p:tgtEl>
                                          <p:spTgt spid="13316"/>
                                        </p:tgtEl>
                                      </p:cBhvr>
                                      <p:to x="100000" y="100000"/>
                                    </p:animScale>
                                    <p:animScale>
                                      <p:cBhvr>
                                        <p:cTn id="34" dur="26">
                                          <p:stCondLst>
                                            <p:cond delay="1312"/>
                                          </p:stCondLst>
                                        </p:cTn>
                                        <p:tgtEl>
                                          <p:spTgt spid="13316"/>
                                        </p:tgtEl>
                                      </p:cBhvr>
                                      <p:to x="100000" y="80000"/>
                                    </p:animScale>
                                    <p:animScale>
                                      <p:cBhvr>
                                        <p:cTn id="35" dur="166" decel="50000">
                                          <p:stCondLst>
                                            <p:cond delay="1338"/>
                                          </p:stCondLst>
                                        </p:cTn>
                                        <p:tgtEl>
                                          <p:spTgt spid="13316"/>
                                        </p:tgtEl>
                                      </p:cBhvr>
                                      <p:to x="100000" y="100000"/>
                                    </p:animScale>
                                    <p:animScale>
                                      <p:cBhvr>
                                        <p:cTn id="36" dur="26">
                                          <p:stCondLst>
                                            <p:cond delay="1642"/>
                                          </p:stCondLst>
                                        </p:cTn>
                                        <p:tgtEl>
                                          <p:spTgt spid="13316"/>
                                        </p:tgtEl>
                                      </p:cBhvr>
                                      <p:to x="100000" y="90000"/>
                                    </p:animScale>
                                    <p:animScale>
                                      <p:cBhvr>
                                        <p:cTn id="37" dur="166" decel="50000">
                                          <p:stCondLst>
                                            <p:cond delay="1668"/>
                                          </p:stCondLst>
                                        </p:cTn>
                                        <p:tgtEl>
                                          <p:spTgt spid="13316"/>
                                        </p:tgtEl>
                                      </p:cBhvr>
                                      <p:to x="100000" y="100000"/>
                                    </p:animScale>
                                    <p:animScale>
                                      <p:cBhvr>
                                        <p:cTn id="38" dur="26">
                                          <p:stCondLst>
                                            <p:cond delay="1808"/>
                                          </p:stCondLst>
                                        </p:cTn>
                                        <p:tgtEl>
                                          <p:spTgt spid="13316"/>
                                        </p:tgtEl>
                                      </p:cBhvr>
                                      <p:to x="100000" y="95000"/>
                                    </p:animScale>
                                    <p:animScale>
                                      <p:cBhvr>
                                        <p:cTn id="39" dur="166" decel="50000">
                                          <p:stCondLst>
                                            <p:cond delay="1834"/>
                                          </p:stCondLst>
                                        </p:cTn>
                                        <p:tgtEl>
                                          <p:spTgt spid="1331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13318"/>
                                        </p:tgtEl>
                                        <p:attrNameLst>
                                          <p:attrName>style.visibility</p:attrName>
                                        </p:attrNameLst>
                                      </p:cBhvr>
                                      <p:to>
                                        <p:strVal val="visible"/>
                                      </p:to>
                                    </p:set>
                                    <p:animEffect transition="in" filter="wipe(down)">
                                      <p:cBhvr>
                                        <p:cTn id="44" dur="580">
                                          <p:stCondLst>
                                            <p:cond delay="0"/>
                                          </p:stCondLst>
                                        </p:cTn>
                                        <p:tgtEl>
                                          <p:spTgt spid="13318"/>
                                        </p:tgtEl>
                                      </p:cBhvr>
                                    </p:animEffect>
                                    <p:anim calcmode="lin" valueType="num">
                                      <p:cBhvr>
                                        <p:cTn id="45" dur="1822" tmFilter="0,0; 0.14,0.36; 0.43,0.73; 0.71,0.91; 1.0,1.0">
                                          <p:stCondLst>
                                            <p:cond delay="0"/>
                                          </p:stCondLst>
                                        </p:cTn>
                                        <p:tgtEl>
                                          <p:spTgt spid="13318"/>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3318"/>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3318"/>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3318"/>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3318"/>
                                        </p:tgtEl>
                                        <p:attrNameLst>
                                          <p:attrName>ppt_y</p:attrName>
                                        </p:attrNameLst>
                                      </p:cBhvr>
                                      <p:tavLst>
                                        <p:tav tm="0" fmla="#ppt_y-sin(pi*$)/81">
                                          <p:val>
                                            <p:fltVal val="0"/>
                                          </p:val>
                                        </p:tav>
                                        <p:tav tm="100000">
                                          <p:val>
                                            <p:fltVal val="1"/>
                                          </p:val>
                                        </p:tav>
                                      </p:tavLst>
                                    </p:anim>
                                    <p:animScale>
                                      <p:cBhvr>
                                        <p:cTn id="50" dur="26">
                                          <p:stCondLst>
                                            <p:cond delay="650"/>
                                          </p:stCondLst>
                                        </p:cTn>
                                        <p:tgtEl>
                                          <p:spTgt spid="13318"/>
                                        </p:tgtEl>
                                      </p:cBhvr>
                                      <p:to x="100000" y="60000"/>
                                    </p:animScale>
                                    <p:animScale>
                                      <p:cBhvr>
                                        <p:cTn id="51" dur="166" decel="50000">
                                          <p:stCondLst>
                                            <p:cond delay="676"/>
                                          </p:stCondLst>
                                        </p:cTn>
                                        <p:tgtEl>
                                          <p:spTgt spid="13318"/>
                                        </p:tgtEl>
                                      </p:cBhvr>
                                      <p:to x="100000" y="100000"/>
                                    </p:animScale>
                                    <p:animScale>
                                      <p:cBhvr>
                                        <p:cTn id="52" dur="26">
                                          <p:stCondLst>
                                            <p:cond delay="1312"/>
                                          </p:stCondLst>
                                        </p:cTn>
                                        <p:tgtEl>
                                          <p:spTgt spid="13318"/>
                                        </p:tgtEl>
                                      </p:cBhvr>
                                      <p:to x="100000" y="80000"/>
                                    </p:animScale>
                                    <p:animScale>
                                      <p:cBhvr>
                                        <p:cTn id="53" dur="166" decel="50000">
                                          <p:stCondLst>
                                            <p:cond delay="1338"/>
                                          </p:stCondLst>
                                        </p:cTn>
                                        <p:tgtEl>
                                          <p:spTgt spid="13318"/>
                                        </p:tgtEl>
                                      </p:cBhvr>
                                      <p:to x="100000" y="100000"/>
                                    </p:animScale>
                                    <p:animScale>
                                      <p:cBhvr>
                                        <p:cTn id="54" dur="26">
                                          <p:stCondLst>
                                            <p:cond delay="1642"/>
                                          </p:stCondLst>
                                        </p:cTn>
                                        <p:tgtEl>
                                          <p:spTgt spid="13318"/>
                                        </p:tgtEl>
                                      </p:cBhvr>
                                      <p:to x="100000" y="90000"/>
                                    </p:animScale>
                                    <p:animScale>
                                      <p:cBhvr>
                                        <p:cTn id="55" dur="166" decel="50000">
                                          <p:stCondLst>
                                            <p:cond delay="1668"/>
                                          </p:stCondLst>
                                        </p:cTn>
                                        <p:tgtEl>
                                          <p:spTgt spid="13318"/>
                                        </p:tgtEl>
                                      </p:cBhvr>
                                      <p:to x="100000" y="100000"/>
                                    </p:animScale>
                                    <p:animScale>
                                      <p:cBhvr>
                                        <p:cTn id="56" dur="26">
                                          <p:stCondLst>
                                            <p:cond delay="1808"/>
                                          </p:stCondLst>
                                        </p:cTn>
                                        <p:tgtEl>
                                          <p:spTgt spid="13318"/>
                                        </p:tgtEl>
                                      </p:cBhvr>
                                      <p:to x="100000" y="95000"/>
                                    </p:animScale>
                                    <p:animScale>
                                      <p:cBhvr>
                                        <p:cTn id="57" dur="166" decel="50000">
                                          <p:stCondLst>
                                            <p:cond delay="1834"/>
                                          </p:stCondLst>
                                        </p:cTn>
                                        <p:tgtEl>
                                          <p:spTgt spid="133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273591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049014"/>
            <a:ext cx="7922030" cy="52145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
        <p:nvSpPr>
          <p:cNvPr id="5" name="CuadroTexto 4">
            <a:extLst>
              <a:ext uri="{FF2B5EF4-FFF2-40B4-BE49-F238E27FC236}">
                <a16:creationId xmlns:a16="http://schemas.microsoft.com/office/drawing/2014/main" id="{40B2686E-2E55-4F3A-840F-DF855F033732}"/>
              </a:ext>
            </a:extLst>
          </p:cNvPr>
          <p:cNvSpPr txBox="1"/>
          <p:nvPr/>
        </p:nvSpPr>
        <p:spPr>
          <a:xfrm>
            <a:off x="3013002" y="6349826"/>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184648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1815882"/>
          </a:xfrm>
          <a:prstGeom prst="rect">
            <a:avLst/>
          </a:prstGeom>
        </p:spPr>
        <p:txBody>
          <a:bodyPr wrap="square">
            <a:spAutoFit/>
          </a:bodyPr>
          <a:lstStyle/>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8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2593008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2766</TotalTime>
  <Words>6376</Words>
  <Application>Microsoft Office PowerPoint</Application>
  <PresentationFormat>Panorámica</PresentationFormat>
  <Paragraphs>563</Paragraphs>
  <Slides>64</Slides>
  <Notes>0</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64</vt:i4>
      </vt:variant>
    </vt:vector>
  </HeadingPairs>
  <TitlesOfParts>
    <vt:vector size="79" baseType="lpstr">
      <vt:lpstr>72 Condensed</vt:lpstr>
      <vt:lpstr>Alegreya Sans</vt:lpstr>
      <vt:lpstr>Arial</vt:lpstr>
      <vt:lpstr>Calibri</vt:lpstr>
      <vt:lpstr>Calibri Light</vt:lpstr>
      <vt:lpstr>Consolas</vt:lpstr>
      <vt:lpstr>cooper_hewittmedium</vt:lpstr>
      <vt:lpstr>Inter</vt:lpstr>
      <vt:lpstr>Lato</vt:lpstr>
      <vt:lpstr>Segoe UI</vt:lpstr>
      <vt:lpstr>Söhne</vt:lpstr>
      <vt:lpstr>Space Grotesk</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JUANCITO PEÑA VIZCAINO</dc:creator>
  <cp:lastModifiedBy>Juancito Peña Vizcaino</cp:lastModifiedBy>
  <cp:revision>81</cp:revision>
  <dcterms:created xsi:type="dcterms:W3CDTF">2021-04-08T17:27:45Z</dcterms:created>
  <dcterms:modified xsi:type="dcterms:W3CDTF">2025-04-04T17:31:08Z</dcterms:modified>
</cp:coreProperties>
</file>